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95" r:id="rId3"/>
    <p:sldId id="302" r:id="rId4"/>
    <p:sldId id="293" r:id="rId5"/>
    <p:sldId id="298" r:id="rId6"/>
    <p:sldId id="296" r:id="rId7"/>
    <p:sldId id="291" r:id="rId8"/>
    <p:sldId id="297" r:id="rId9"/>
    <p:sldId id="299" r:id="rId10"/>
    <p:sldId id="300" r:id="rId11"/>
    <p:sldId id="301"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7F8EB0"/>
    <a:srgbClr val="1A2B53"/>
    <a:srgbClr val="F2F2F2"/>
    <a:srgbClr val="001E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p:scale>
          <a:sx n="103" d="100"/>
          <a:sy n="103" d="100"/>
        </p:scale>
        <p:origin x="896" y="544"/>
      </p:cViewPr>
      <p:guideLst>
        <p:guide pos="3863"/>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1CDFE-1060-9644-B3F9-C4838E64F46E}" type="datetimeFigureOut">
              <a:rPr lang="en-US" smtClean="0"/>
              <a:t>11/22/22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3E634-D890-1041-AF39-141A2CE22555}" type="slidenum">
              <a:rPr lang="en-US" smtClean="0"/>
              <a:t>‹#›</a:t>
            </a:fld>
            <a:endParaRPr lang="en-US"/>
          </a:p>
        </p:txBody>
      </p:sp>
    </p:spTree>
    <p:extLst>
      <p:ext uri="{BB962C8B-B14F-4D97-AF65-F5344CB8AC3E}">
        <p14:creationId xmlns:p14="http://schemas.microsoft.com/office/powerpoint/2010/main" val="1887123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187-68B4-DC4E-8270-F8C9982E27D8}"/>
              </a:ext>
            </a:extLst>
          </p:cNvPr>
          <p:cNvSpPr>
            <a:spLocks noGrp="1"/>
          </p:cNvSpPr>
          <p:nvPr>
            <p:ph type="ctrTitle"/>
          </p:nvPr>
        </p:nvSpPr>
        <p:spPr>
          <a:xfrm>
            <a:off x="2209800" y="2060575"/>
            <a:ext cx="9144000" cy="2237291"/>
          </a:xfrm>
          <a:prstGeom prst="rect">
            <a:avLst/>
          </a:prstGeom>
        </p:spPr>
        <p:txBody>
          <a:bodyPr anchor="t" anchorCtr="0"/>
          <a:lstStyle>
            <a:lvl1pPr algn="r">
              <a:defRPr sz="6000" b="1">
                <a:solidFill>
                  <a:schemeClr val="bg1"/>
                </a:solidFill>
                <a:latin typeface="+mj-lt"/>
              </a:defRPr>
            </a:lvl1pPr>
          </a:lstStyle>
          <a:p>
            <a:r>
              <a:rPr lang="zh-CN" altLang="en-US"/>
              <a:t>单击此处编辑母版标题样式</a:t>
            </a:r>
            <a:endParaRPr lang="en-US"/>
          </a:p>
        </p:txBody>
      </p:sp>
      <p:sp>
        <p:nvSpPr>
          <p:cNvPr id="3" name="Subtitle 2">
            <a:extLst>
              <a:ext uri="{FF2B5EF4-FFF2-40B4-BE49-F238E27FC236}">
                <a16:creationId xmlns:a16="http://schemas.microsoft.com/office/drawing/2014/main" id="{9CD93A6C-FEA1-1244-999B-550BF558497B}"/>
              </a:ext>
            </a:extLst>
          </p:cNvPr>
          <p:cNvSpPr>
            <a:spLocks noGrp="1"/>
          </p:cNvSpPr>
          <p:nvPr>
            <p:ph type="subTitle" idx="1"/>
          </p:nvPr>
        </p:nvSpPr>
        <p:spPr>
          <a:xfrm>
            <a:off x="2209800" y="4450104"/>
            <a:ext cx="9144000" cy="930244"/>
          </a:xfrm>
        </p:spPr>
        <p:txBody>
          <a:bodyPr/>
          <a:lstStyle>
            <a:lvl1pPr marL="0" indent="0" algn="r">
              <a:buNone/>
              <a:defRPr sz="2400" b="0" i="0">
                <a:ln>
                  <a:noFill/>
                </a:ln>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Text Placeholder 4">
            <a:extLst>
              <a:ext uri="{FF2B5EF4-FFF2-40B4-BE49-F238E27FC236}">
                <a16:creationId xmlns:a16="http://schemas.microsoft.com/office/drawing/2014/main" id="{39B8E7AE-B642-3C4F-BAC7-5432B875E471}"/>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solidFill>
                  <a:schemeClr val="bg1"/>
                </a:solidFill>
              </a:rPr>
              <a:t>london.edu</a:t>
            </a:r>
            <a:endParaRPr lang="en-US">
              <a:solidFill>
                <a:schemeClr val="bg1"/>
              </a:solidFill>
            </a:endParaRPr>
          </a:p>
        </p:txBody>
      </p:sp>
    </p:spTree>
    <p:extLst>
      <p:ext uri="{BB962C8B-B14F-4D97-AF65-F5344CB8AC3E}">
        <p14:creationId xmlns:p14="http://schemas.microsoft.com/office/powerpoint/2010/main" val="24764895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38600" y="1268413"/>
            <a:ext cx="7316788" cy="4897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5" name="Text Placeholder 4">
            <a:extLst>
              <a:ext uri="{FF2B5EF4-FFF2-40B4-BE49-F238E27FC236}">
                <a16:creationId xmlns:a16="http://schemas.microsoft.com/office/drawing/2014/main" id="{2057ED0F-F0DC-EB44-96E7-F558F2DF5FA5}"/>
              </a:ext>
            </a:extLst>
          </p:cNvPr>
          <p:cNvSpPr>
            <a:spLocks noGrp="1"/>
          </p:cNvSpPr>
          <p:nvPr>
            <p:ph type="body" sz="quarter" idx="13"/>
          </p:nvPr>
        </p:nvSpPr>
        <p:spPr>
          <a:xfrm>
            <a:off x="407988" y="3429000"/>
            <a:ext cx="5043487" cy="1944688"/>
          </a:xfrm>
          <a:solidFill>
            <a:schemeClr val="tx1"/>
          </a:solidFill>
        </p:spPr>
        <p:txBody>
          <a:bodyPr lIns="180000" tIns="180000" rIns="216000" bIns="180000">
            <a:normAutofit/>
          </a:bodyPr>
          <a:lstStyle>
            <a:lvl1pPr marL="0" indent="0">
              <a:buNone/>
              <a:defRPr sz="1600" b="0">
                <a:solidFill>
                  <a:schemeClr val="bg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zh-CN" altLang="en-US"/>
              <a:t>单击此处编辑母版文本样式</a:t>
            </a:r>
          </a:p>
        </p:txBody>
      </p:sp>
      <p:sp>
        <p:nvSpPr>
          <p:cNvPr id="12" name="Title 1">
            <a:extLst>
              <a:ext uri="{FF2B5EF4-FFF2-40B4-BE49-F238E27FC236}">
                <a16:creationId xmlns:a16="http://schemas.microsoft.com/office/drawing/2014/main" id="{3273A7FC-4C2E-634F-8B82-4099E893253D}"/>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3" name="Text Placeholder 2">
            <a:extLst>
              <a:ext uri="{FF2B5EF4-FFF2-40B4-BE49-F238E27FC236}">
                <a16:creationId xmlns:a16="http://schemas.microsoft.com/office/drawing/2014/main" id="{53D6BFBD-B673-5D4C-8261-A93781D42B01}"/>
              </a:ext>
            </a:extLst>
          </p:cNvPr>
          <p:cNvSpPr>
            <a:spLocks noGrp="1"/>
          </p:cNvSpPr>
          <p:nvPr>
            <p:ph type="body" sz="quarter" idx="14"/>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313526669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icture with caption">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99A8256-CD9F-3747-B6B0-7475B9649443}"/>
              </a:ext>
            </a:extLst>
          </p:cNvPr>
          <p:cNvSpPr>
            <a:spLocks noGrp="1"/>
          </p:cNvSpPr>
          <p:nvPr>
            <p:ph type="body" sz="quarter" idx="14"/>
          </p:nvPr>
        </p:nvSpPr>
        <p:spPr>
          <a:xfrm>
            <a:off x="407988" y="1268413"/>
            <a:ext cx="3629024" cy="4897437"/>
          </a:xfrm>
          <a:solidFill>
            <a:schemeClr val="bg2"/>
          </a:solidFill>
        </p:spPr>
        <p:txBody>
          <a:bodyPr lIns="180000" tIns="180000" rIns="216000" bIns="180000">
            <a:normAutofit/>
          </a:bodyPr>
          <a:lstStyle>
            <a:lvl1pPr marL="0" indent="0">
              <a:buNone/>
              <a:defRPr sz="1600" b="0">
                <a:solidFill>
                  <a:schemeClr val="tx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zh-CN" altLang="en-US"/>
              <a:t>单击此处编辑母版文本样式</a:t>
            </a:r>
          </a:p>
        </p:txBody>
      </p:sp>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38600" y="1268413"/>
            <a:ext cx="7316788" cy="4897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3" name="Title 1">
            <a:extLst>
              <a:ext uri="{FF2B5EF4-FFF2-40B4-BE49-F238E27FC236}">
                <a16:creationId xmlns:a16="http://schemas.microsoft.com/office/drawing/2014/main" id="{CCFE1F78-7A0F-794F-AB6C-561EAABA1FB4}"/>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4" name="Text Placeholder 2">
            <a:extLst>
              <a:ext uri="{FF2B5EF4-FFF2-40B4-BE49-F238E27FC236}">
                <a16:creationId xmlns:a16="http://schemas.microsoft.com/office/drawing/2014/main" id="{0425F5BF-4477-AF4A-9A0B-DF5B5FC09AAE}"/>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4131714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07988" y="2060574"/>
            <a:ext cx="10947400" cy="4105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9" name="Text Placeholder 4">
            <a:extLst>
              <a:ext uri="{FF2B5EF4-FFF2-40B4-BE49-F238E27FC236}">
                <a16:creationId xmlns:a16="http://schemas.microsoft.com/office/drawing/2014/main" id="{799A8256-CD9F-3747-B6B0-7475B9649443}"/>
              </a:ext>
            </a:extLst>
          </p:cNvPr>
          <p:cNvSpPr>
            <a:spLocks noGrp="1"/>
          </p:cNvSpPr>
          <p:nvPr>
            <p:ph type="body" sz="quarter" idx="14"/>
          </p:nvPr>
        </p:nvSpPr>
        <p:spPr>
          <a:xfrm>
            <a:off x="1779588" y="1268414"/>
            <a:ext cx="2743200" cy="4608512"/>
          </a:xfrm>
          <a:solidFill>
            <a:schemeClr val="tx1"/>
          </a:solidFill>
        </p:spPr>
        <p:txBody>
          <a:bodyPr lIns="180000" tIns="180000" rIns="216000" bIns="180000">
            <a:normAutofit/>
          </a:bodyPr>
          <a:lstStyle>
            <a:lvl1pPr marL="0" indent="0">
              <a:buNone/>
              <a:defRPr sz="1600" b="0">
                <a:solidFill>
                  <a:schemeClr val="bg1"/>
                </a:solidFill>
              </a:defRPr>
            </a:lvl1pPr>
            <a:lvl2pPr marL="457200" indent="0">
              <a:buNone/>
              <a:defRPr sz="1400" b="0">
                <a:solidFill>
                  <a:schemeClr val="bg1"/>
                </a:solidFill>
              </a:defRPr>
            </a:lvl2pPr>
            <a:lvl3pPr marL="914400" indent="0">
              <a:buNone/>
              <a:defRPr sz="1400" b="0">
                <a:solidFill>
                  <a:schemeClr val="bg1"/>
                </a:solidFill>
              </a:defRPr>
            </a:lvl3pPr>
            <a:lvl4pPr marL="1371600" indent="0">
              <a:buNone/>
              <a:defRPr sz="1400" b="0">
                <a:solidFill>
                  <a:schemeClr val="bg1"/>
                </a:solidFill>
              </a:defRPr>
            </a:lvl4pPr>
            <a:lvl5pPr marL="1828800" indent="0">
              <a:buNone/>
              <a:defRPr sz="1400" b="0">
                <a:solidFill>
                  <a:schemeClr val="bg1"/>
                </a:solidFill>
              </a:defRPr>
            </a:lvl5pPr>
          </a:lstStyle>
          <a:p>
            <a:pPr lvl="0"/>
            <a:r>
              <a:rPr lang="zh-CN" altLang="en-US"/>
              <a:t>单击此处编辑母版文本样式</a:t>
            </a:r>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3" name="Title 1">
            <a:extLst>
              <a:ext uri="{FF2B5EF4-FFF2-40B4-BE49-F238E27FC236}">
                <a16:creationId xmlns:a16="http://schemas.microsoft.com/office/drawing/2014/main" id="{FF4132E2-254F-334C-9E32-5FA47CD6EEE5}"/>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4" name="Text Placeholder 2">
            <a:extLst>
              <a:ext uri="{FF2B5EF4-FFF2-40B4-BE49-F238E27FC236}">
                <a16:creationId xmlns:a16="http://schemas.microsoft.com/office/drawing/2014/main" id="{232D2696-58FB-C841-BA21-92367B8EB23C}"/>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309266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2F38D9BD-D2CA-607B-9899-3BF948553A89}"/>
              </a:ext>
            </a:extLst>
          </p:cNvPr>
          <p:cNvGraphicFramePr>
            <a:graphicFrameLocks noChangeAspect="1"/>
          </p:cNvGraphicFramePr>
          <p:nvPr userDrawn="1">
            <p:custDataLst>
              <p:tags r:id="rId1"/>
            </p:custDataLst>
            <p:extLst>
              <p:ext uri="{D42A27DB-BD31-4B8C-83A1-F6EECF244321}">
                <p14:modId xmlns:p14="http://schemas.microsoft.com/office/powerpoint/2010/main" val="20440335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4" name="Title 1">
            <a:extLst>
              <a:ext uri="{FF2B5EF4-FFF2-40B4-BE49-F238E27FC236}">
                <a16:creationId xmlns:a16="http://schemas.microsoft.com/office/drawing/2014/main" id="{15FBC7C6-FC77-E721-FF7F-86D414088892}"/>
              </a:ext>
            </a:extLst>
          </p:cNvPr>
          <p:cNvSpPr>
            <a:spLocks noGrp="1"/>
          </p:cNvSpPr>
          <p:nvPr>
            <p:ph type="title"/>
          </p:nvPr>
        </p:nvSpPr>
        <p:spPr>
          <a:xfrm>
            <a:off x="407988" y="715617"/>
            <a:ext cx="10945812" cy="552796"/>
          </a:xfrm>
          <a:prstGeom prst="rect">
            <a:avLst/>
          </a:prstGeom>
        </p:spPr>
        <p:txBody>
          <a:bodyPr vert="horz" lIns="90000" rIns="0"/>
          <a:lstStyle>
            <a:lvl1pPr algn="l">
              <a:defRPr sz="2600">
                <a:latin typeface="Arial Nova Cond" panose="020B0506020202020204" pitchFamily="34" charset="0"/>
              </a:defRPr>
            </a:lvl1pPr>
          </a:lstStyle>
          <a:p>
            <a:endParaRPr lang="en-US"/>
          </a:p>
        </p:txBody>
      </p:sp>
    </p:spTree>
    <p:extLst>
      <p:ext uri="{BB962C8B-B14F-4D97-AF65-F5344CB8AC3E}">
        <p14:creationId xmlns:p14="http://schemas.microsoft.com/office/powerpoint/2010/main" val="1124874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Section divider sm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239EBF3-A304-F04E-8342-F357FC8743A4}"/>
              </a:ext>
            </a:extLst>
          </p:cNvPr>
          <p:cNvSpPr>
            <a:spLocks noGrp="1"/>
          </p:cNvSpPr>
          <p:nvPr>
            <p:ph type="body" sz="quarter" idx="11" hasCustomPrompt="1"/>
          </p:nvPr>
        </p:nvSpPr>
        <p:spPr>
          <a:xfrm>
            <a:off x="3794760" y="2060575"/>
            <a:ext cx="7557452" cy="1992951"/>
          </a:xfrm>
        </p:spPr>
        <p:txBody>
          <a:bodyPr>
            <a:normAutofit/>
          </a:bodyPr>
          <a:lstStyle>
            <a:lvl1pPr marL="0" indent="0" algn="r">
              <a:buNone/>
              <a:defRPr sz="4800" b="1">
                <a:latin typeface="+mj-lt"/>
              </a:defRPr>
            </a:lvl1pPr>
          </a:lstStyle>
          <a:p>
            <a:pPr lvl="0"/>
            <a:r>
              <a:rPr lang="en-US"/>
              <a:t>Section divider</a:t>
            </a:r>
          </a:p>
        </p:txBody>
      </p:sp>
      <p:sp>
        <p:nvSpPr>
          <p:cNvPr id="11" name="Text Placeholder 10">
            <a:extLst>
              <a:ext uri="{FF2B5EF4-FFF2-40B4-BE49-F238E27FC236}">
                <a16:creationId xmlns:a16="http://schemas.microsoft.com/office/drawing/2014/main" id="{1DF027CF-36A4-7546-9746-B0EB00F2F8E8}"/>
              </a:ext>
            </a:extLst>
          </p:cNvPr>
          <p:cNvSpPr>
            <a:spLocks noGrp="1"/>
          </p:cNvSpPr>
          <p:nvPr>
            <p:ph type="body" sz="quarter" idx="12" hasCustomPrompt="1"/>
          </p:nvPr>
        </p:nvSpPr>
        <p:spPr>
          <a:xfrm>
            <a:off x="3794759" y="4437063"/>
            <a:ext cx="7557453" cy="738187"/>
          </a:xfrm>
        </p:spPr>
        <p:txBody>
          <a:bodyPr>
            <a:normAutofit/>
          </a:bodyPr>
          <a:lstStyle>
            <a:lvl1pPr marL="0" indent="0" algn="r">
              <a:buNone/>
              <a:defRPr sz="2400">
                <a:latin typeface="+mj-lt"/>
              </a:defRPr>
            </a:lvl1pPr>
            <a:lvl2pPr algn="r">
              <a:defRPr/>
            </a:lvl2pPr>
            <a:lvl3pPr algn="r">
              <a:defRPr/>
            </a:lvl3pPr>
            <a:lvl4pPr algn="r">
              <a:defRPr/>
            </a:lvl4pPr>
            <a:lvl5pPr algn="r">
              <a:defRPr/>
            </a:lvl5pPr>
          </a:lstStyle>
          <a:p>
            <a:pPr lvl="0"/>
            <a:r>
              <a:rPr lang="en-US"/>
              <a:t>Subtitle</a:t>
            </a:r>
          </a:p>
        </p:txBody>
      </p:sp>
      <p:sp>
        <p:nvSpPr>
          <p:cNvPr id="6" name="Text Placeholder 4">
            <a:extLst>
              <a:ext uri="{FF2B5EF4-FFF2-40B4-BE49-F238E27FC236}">
                <a16:creationId xmlns:a16="http://schemas.microsoft.com/office/drawing/2014/main" id="{E177AF0E-3FBF-3C49-AEA0-AE8DC8E194B9}"/>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solidFill>
                  <a:schemeClr val="bg1"/>
                </a:solidFill>
              </a:rPr>
              <a:t>london.edu</a:t>
            </a:r>
            <a:endParaRPr lang="en-US">
              <a:solidFill>
                <a:schemeClr val="bg1"/>
              </a:solidFill>
            </a:endParaRPr>
          </a:p>
        </p:txBody>
      </p:sp>
    </p:spTree>
    <p:extLst>
      <p:ext uri="{BB962C8B-B14F-4D97-AF65-F5344CB8AC3E}">
        <p14:creationId xmlns:p14="http://schemas.microsoft.com/office/powerpoint/2010/main" val="29761266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lank slide">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7D774C57-57F9-6A6B-3F2D-C66CA17D2AB6}"/>
              </a:ext>
            </a:extLst>
          </p:cNvPr>
          <p:cNvGraphicFramePr>
            <a:graphicFrameLocks noChangeAspect="1"/>
          </p:cNvGraphicFramePr>
          <p:nvPr userDrawn="1">
            <p:custDataLst>
              <p:tags r:id="rId1"/>
            </p:custDataLst>
            <p:extLst>
              <p:ext uri="{D42A27DB-BD31-4B8C-83A1-F6EECF244321}">
                <p14:modId xmlns:p14="http://schemas.microsoft.com/office/powerpoint/2010/main" val="38856848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9" name="Title 1">
            <a:extLst>
              <a:ext uri="{FF2B5EF4-FFF2-40B4-BE49-F238E27FC236}">
                <a16:creationId xmlns:a16="http://schemas.microsoft.com/office/drawing/2014/main" id="{1D2DE192-AF76-A84C-982C-D8F941152791}"/>
              </a:ext>
            </a:extLst>
          </p:cNvPr>
          <p:cNvSpPr>
            <a:spLocks noGrp="1"/>
          </p:cNvSpPr>
          <p:nvPr>
            <p:ph type="title"/>
          </p:nvPr>
        </p:nvSpPr>
        <p:spPr>
          <a:xfrm>
            <a:off x="407988" y="715617"/>
            <a:ext cx="10945812" cy="552796"/>
          </a:xfrm>
          <a:prstGeom prst="rect">
            <a:avLst/>
          </a:prstGeom>
        </p:spPr>
        <p:txBody>
          <a:bodyPr vert="horz" lIns="90000" rIns="0"/>
          <a:lstStyle>
            <a:lvl1pPr algn="l">
              <a:defRPr sz="2000">
                <a:latin typeface="Arial Nova Cond" panose="020B0506020202020204" pitchFamily="34" charset="0"/>
              </a:defRPr>
            </a:lvl1pPr>
          </a:lstStyle>
          <a:p>
            <a:endParaRPr lang="en-US"/>
          </a:p>
        </p:txBody>
      </p:sp>
    </p:spTree>
    <p:extLst>
      <p:ext uri="{BB962C8B-B14F-4D97-AF65-F5344CB8AC3E}">
        <p14:creationId xmlns:p14="http://schemas.microsoft.com/office/powerpoint/2010/main" val="274112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itle and content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7" name="Text Placeholder 6">
            <a:extLst>
              <a:ext uri="{FF2B5EF4-FFF2-40B4-BE49-F238E27FC236}">
                <a16:creationId xmlns:a16="http://schemas.microsoft.com/office/drawing/2014/main" id="{A0946596-E589-F841-B981-52B93611944C}"/>
              </a:ext>
            </a:extLst>
          </p:cNvPr>
          <p:cNvSpPr>
            <a:spLocks noGrp="1"/>
          </p:cNvSpPr>
          <p:nvPr>
            <p:ph type="body" sz="quarter" idx="14"/>
          </p:nvPr>
        </p:nvSpPr>
        <p:spPr>
          <a:xfrm>
            <a:off x="407988" y="1268413"/>
            <a:ext cx="10944225" cy="4897437"/>
          </a:xfrm>
        </p:spPr>
        <p:txBody>
          <a:bodyPr lIns="0" tIns="72000" rIns="0" bIns="72000" numCol="1" spcCol="360000">
            <a:normAutofit/>
          </a:bodyPr>
          <a:lstStyle>
            <a:lvl1pPr marL="0" indent="0">
              <a:buNone/>
              <a:defRPr sz="16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zh-CN" altLang="en-US"/>
              <a:t>单击此处编辑母版文本样式</a:t>
            </a:r>
          </a:p>
        </p:txBody>
      </p:sp>
      <p:sp>
        <p:nvSpPr>
          <p:cNvPr id="12" name="Title 1">
            <a:extLst>
              <a:ext uri="{FF2B5EF4-FFF2-40B4-BE49-F238E27FC236}">
                <a16:creationId xmlns:a16="http://schemas.microsoft.com/office/drawing/2014/main" id="{E8DE5C75-2CE1-6E4F-90A0-4170955CB8CE}"/>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3" name="Text Placeholder 2">
            <a:extLst>
              <a:ext uri="{FF2B5EF4-FFF2-40B4-BE49-F238E27FC236}">
                <a16:creationId xmlns:a16="http://schemas.microsoft.com/office/drawing/2014/main" id="{8CD8E9BA-D352-3143-85E4-AB805A2C28DB}"/>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1340628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Title and bullets content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DB84069-3119-6B4C-821D-3C2018FEF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81E6C-A841-2148-AC26-FF7B5B6890D3}"/>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2" name="Title 1">
            <a:extLst>
              <a:ext uri="{FF2B5EF4-FFF2-40B4-BE49-F238E27FC236}">
                <a16:creationId xmlns:a16="http://schemas.microsoft.com/office/drawing/2014/main" id="{0B0295C9-1AD1-324E-B5FE-BDEC825AFCA6}"/>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3" name="Text Placeholder 2">
            <a:extLst>
              <a:ext uri="{FF2B5EF4-FFF2-40B4-BE49-F238E27FC236}">
                <a16:creationId xmlns:a16="http://schemas.microsoft.com/office/drawing/2014/main" id="{C2008BAE-FDB4-1041-9A3F-DD7CF1248BE7}"/>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
        <p:nvSpPr>
          <p:cNvPr id="14" name="Text Placeholder 6">
            <a:extLst>
              <a:ext uri="{FF2B5EF4-FFF2-40B4-BE49-F238E27FC236}">
                <a16:creationId xmlns:a16="http://schemas.microsoft.com/office/drawing/2014/main" id="{E3E711A2-8079-A94C-A4C6-85D381809726}"/>
              </a:ext>
            </a:extLst>
          </p:cNvPr>
          <p:cNvSpPr>
            <a:spLocks noGrp="1"/>
          </p:cNvSpPr>
          <p:nvPr>
            <p:ph type="body" sz="quarter" idx="14"/>
          </p:nvPr>
        </p:nvSpPr>
        <p:spPr>
          <a:xfrm>
            <a:off x="407988" y="1268413"/>
            <a:ext cx="10944225" cy="4897437"/>
          </a:xfrm>
        </p:spPr>
        <p:txBody>
          <a:bodyPr lIns="0" tIns="72000" rIns="0" bIns="72000" numCol="1" spcCol="360000">
            <a:normAutofit/>
          </a:bodyPr>
          <a:lstStyle>
            <a:lvl1pPr marL="285750" indent="-285750">
              <a:buFont typeface="Courier New" panose="02070309020205020404" pitchFamily="49" charset="0"/>
              <a:buChar char="o"/>
              <a:defRPr sz="16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zh-CN" altLang="en-US"/>
              <a:t>单击此处编辑母版文本样式</a:t>
            </a:r>
          </a:p>
        </p:txBody>
      </p:sp>
    </p:spTree>
    <p:extLst>
      <p:ext uri="{BB962C8B-B14F-4D97-AF65-F5344CB8AC3E}">
        <p14:creationId xmlns:p14="http://schemas.microsoft.com/office/powerpoint/2010/main" val="368521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3B81F-8947-7943-9391-E3BF0FB541FE}"/>
              </a:ext>
            </a:extLst>
          </p:cNvPr>
          <p:cNvSpPr>
            <a:spLocks noGrp="1"/>
          </p:cNvSpPr>
          <p:nvPr>
            <p:ph idx="1"/>
          </p:nvPr>
        </p:nvSpPr>
        <p:spPr>
          <a:xfrm>
            <a:off x="407988" y="1268413"/>
            <a:ext cx="10945812" cy="4897437"/>
          </a:xfrm>
        </p:spPr>
        <p:txBody>
          <a:bodyPr lIns="0" tIns="72000" rIns="0" bIns="72000">
            <a:normAutofit/>
          </a:bodyPr>
          <a:lstStyle>
            <a:lvl1pPr marL="0" indent="0">
              <a:buNone/>
              <a:defRPr sz="1600">
                <a:latin typeface="+mn-lt"/>
              </a:defRPr>
            </a:lvl1pPr>
            <a:lvl2pPr marL="457200" indent="0">
              <a:buNone/>
              <a:defRPr sz="1200">
                <a:latin typeface="+mn-lt"/>
              </a:defRPr>
            </a:lvl2pPr>
            <a:lvl3pPr marL="914400" indent="0">
              <a:buNone/>
              <a:defRPr sz="1200">
                <a:latin typeface="+mn-lt"/>
              </a:defRPr>
            </a:lvl3pPr>
            <a:lvl4pPr marL="1371600" indent="0">
              <a:buNone/>
              <a:defRPr sz="1200">
                <a:latin typeface="+mn-lt"/>
              </a:defRPr>
            </a:lvl4pPr>
            <a:lvl5pPr marL="1828800" indent="0">
              <a:buNone/>
              <a:defRPr sz="1200">
                <a:latin typeface="+mn-lt"/>
              </a:defRPr>
            </a:lvl5pPr>
            <a:lvl6pPr marL="2286000" indent="0">
              <a:buNone/>
              <a:defRPr sz="1200">
                <a:latin typeface="+mn-lt"/>
              </a:defRPr>
            </a:lvl6pPr>
          </a:lstStyle>
          <a:p>
            <a:pPr lvl="0"/>
            <a:r>
              <a:rPr lang="zh-CN" altLang="en-US"/>
              <a:t>单击此处编辑母版文本样式</a:t>
            </a:r>
          </a:p>
        </p:txBody>
      </p:sp>
      <p:sp>
        <p:nvSpPr>
          <p:cNvPr id="5" name="Footer Placeholder 4">
            <a:extLst>
              <a:ext uri="{FF2B5EF4-FFF2-40B4-BE49-F238E27FC236}">
                <a16:creationId xmlns:a16="http://schemas.microsoft.com/office/drawing/2014/main" id="{2B6F1863-FE2B-3847-B8BE-AA19C95F6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23786-EC82-D244-8EA4-4E433357FD50}"/>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1" name="Title 1">
            <a:extLst>
              <a:ext uri="{FF2B5EF4-FFF2-40B4-BE49-F238E27FC236}">
                <a16:creationId xmlns:a16="http://schemas.microsoft.com/office/drawing/2014/main" id="{E3A5930E-8D75-AA4A-B6D8-DE63A7CFE8B8}"/>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2" name="Text Placeholder 2">
            <a:extLst>
              <a:ext uri="{FF2B5EF4-FFF2-40B4-BE49-F238E27FC236}">
                <a16:creationId xmlns:a16="http://schemas.microsoft.com/office/drawing/2014/main" id="{800D5514-CA9E-CA4D-9B5E-C5C6E1ACFF9A}"/>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1608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900E96-188B-0C4B-87FF-DACD057604D1}"/>
              </a:ext>
            </a:extLst>
          </p:cNvPr>
          <p:cNvSpPr>
            <a:spLocks noGrp="1"/>
          </p:cNvSpPr>
          <p:nvPr>
            <p:ph sz="half" idx="1"/>
          </p:nvPr>
        </p:nvSpPr>
        <p:spPr>
          <a:xfrm>
            <a:off x="407988" y="1268413"/>
            <a:ext cx="5400000" cy="4897437"/>
          </a:xfrm>
        </p:spPr>
        <p:txBody>
          <a:bodyPr/>
          <a:lstStyle>
            <a:lvl1pPr>
              <a:defRPr/>
            </a:lvl1pPr>
            <a:lvl2pPr>
              <a:defRPr/>
            </a:lvl2pPr>
            <a:lvl3pPr>
              <a:defRPr/>
            </a:lvl3pPr>
            <a:lvl4pPr>
              <a:defRPr/>
            </a:lvl4pPr>
            <a:lvl5pPr>
              <a:defRPr/>
            </a:lvl5pPr>
            <a:lvl6pPr>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a:extLst>
              <a:ext uri="{FF2B5EF4-FFF2-40B4-BE49-F238E27FC236}">
                <a16:creationId xmlns:a16="http://schemas.microsoft.com/office/drawing/2014/main" id="{0DCE236E-06BC-E04B-ADA3-6884696732FE}"/>
              </a:ext>
            </a:extLst>
          </p:cNvPr>
          <p:cNvSpPr>
            <a:spLocks noGrp="1"/>
          </p:cNvSpPr>
          <p:nvPr>
            <p:ph sz="half" idx="2"/>
          </p:nvPr>
        </p:nvSpPr>
        <p:spPr>
          <a:xfrm>
            <a:off x="5948263" y="1268413"/>
            <a:ext cx="5400000" cy="4897437"/>
          </a:xfrm>
        </p:spPr>
        <p:txBody>
          <a:bodyPr/>
          <a:lstStyle>
            <a:lvl1pPr>
              <a:defRPr/>
            </a:lvl1pPr>
            <a:lvl2pPr>
              <a:defRPr/>
            </a:lvl2pPr>
            <a:lvl3pPr>
              <a:defRPr/>
            </a:lvl3pPr>
            <a:lvl4pPr>
              <a:defRPr/>
            </a:lvl4pPr>
            <a:lvl5pPr>
              <a:defRPr/>
            </a:lvl5pPr>
            <a:lvl6pPr>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Footer Placeholder 5">
            <a:extLst>
              <a:ext uri="{FF2B5EF4-FFF2-40B4-BE49-F238E27FC236}">
                <a16:creationId xmlns:a16="http://schemas.microsoft.com/office/drawing/2014/main" id="{1CB147C2-C695-A744-8D7E-823C9A35C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78481-ED1B-5843-934B-5B18805DDA86}"/>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0" name="Title 1">
            <a:extLst>
              <a:ext uri="{FF2B5EF4-FFF2-40B4-BE49-F238E27FC236}">
                <a16:creationId xmlns:a16="http://schemas.microsoft.com/office/drawing/2014/main" id="{793775E9-5C01-1742-9953-68C840F10E1F}"/>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3" name="Text Placeholder 2">
            <a:extLst>
              <a:ext uri="{FF2B5EF4-FFF2-40B4-BE49-F238E27FC236}">
                <a16:creationId xmlns:a16="http://schemas.microsoft.com/office/drawing/2014/main" id="{A63E2888-93BF-CD42-A0DA-0DFFDEA5BA2E}"/>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176994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1B7143-21D9-DD48-BA3E-1227E17F979E}"/>
              </a:ext>
            </a:extLst>
          </p:cNvPr>
          <p:cNvSpPr>
            <a:spLocks noGrp="1"/>
          </p:cNvSpPr>
          <p:nvPr>
            <p:ph type="body" idx="1"/>
          </p:nvPr>
        </p:nvSpPr>
        <p:spPr>
          <a:xfrm>
            <a:off x="407988" y="1267199"/>
            <a:ext cx="5400000" cy="793375"/>
          </a:xfrm>
        </p:spPr>
        <p:txBody>
          <a:bodyPr anchor="t" anchorCtr="0"/>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89D17054-5FCF-D840-90F8-57B10759E7CE}"/>
              </a:ext>
            </a:extLst>
          </p:cNvPr>
          <p:cNvSpPr>
            <a:spLocks noGrp="1"/>
          </p:cNvSpPr>
          <p:nvPr>
            <p:ph sz="half" idx="2"/>
          </p:nvPr>
        </p:nvSpPr>
        <p:spPr>
          <a:xfrm>
            <a:off x="407988" y="2060575"/>
            <a:ext cx="5400000" cy="4105275"/>
          </a:xfrm>
        </p:spPr>
        <p:txBody>
          <a:bodyPr/>
          <a:lstStyle>
            <a:lvl1pPr>
              <a:defRPr/>
            </a:lvl1pPr>
            <a:lvl2pPr>
              <a:defRPr/>
            </a:lvl2pPr>
            <a:lvl3pPr>
              <a:defRPr/>
            </a:lvl3pPr>
            <a:lvl4pPr>
              <a:defRPr/>
            </a:lvl4pPr>
            <a:lvl5pPr>
              <a:defRPr/>
            </a:lvl5pPr>
            <a:lvl6pPr>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a:extLst>
              <a:ext uri="{FF2B5EF4-FFF2-40B4-BE49-F238E27FC236}">
                <a16:creationId xmlns:a16="http://schemas.microsoft.com/office/drawing/2014/main" id="{30B20495-9155-A445-81A0-0750077E8060}"/>
              </a:ext>
            </a:extLst>
          </p:cNvPr>
          <p:cNvSpPr>
            <a:spLocks noGrp="1"/>
          </p:cNvSpPr>
          <p:nvPr>
            <p:ph type="body" sz="quarter" idx="3"/>
          </p:nvPr>
        </p:nvSpPr>
        <p:spPr>
          <a:xfrm>
            <a:off x="5952213" y="1268413"/>
            <a:ext cx="5400000" cy="792161"/>
          </a:xfrm>
        </p:spPr>
        <p:txBody>
          <a:bodyPr anchor="t" anchorCtr="0"/>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4179709A-9ADC-404E-AA36-BCB5A2FF6BB4}"/>
              </a:ext>
            </a:extLst>
          </p:cNvPr>
          <p:cNvSpPr>
            <a:spLocks noGrp="1"/>
          </p:cNvSpPr>
          <p:nvPr>
            <p:ph sz="quarter" idx="4"/>
          </p:nvPr>
        </p:nvSpPr>
        <p:spPr>
          <a:xfrm>
            <a:off x="5952213" y="2060575"/>
            <a:ext cx="5400000" cy="4105276"/>
          </a:xfrm>
        </p:spPr>
        <p:txBody>
          <a:bodyPr/>
          <a:lstStyle>
            <a:lvl1pPr>
              <a:defRPr/>
            </a:lvl1pPr>
            <a:lvl2pPr>
              <a:defRPr/>
            </a:lvl2pPr>
            <a:lvl3pPr>
              <a:defRPr/>
            </a:lvl3pPr>
            <a:lvl4pPr>
              <a:defRPr/>
            </a:lvl4pPr>
            <a:lvl5pPr>
              <a:defRPr/>
            </a:lvl5pPr>
            <a:lvl6pPr>
              <a:defRPr/>
            </a:lvl6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Footer Placeholder 7">
            <a:extLst>
              <a:ext uri="{FF2B5EF4-FFF2-40B4-BE49-F238E27FC236}">
                <a16:creationId xmlns:a16="http://schemas.microsoft.com/office/drawing/2014/main" id="{F3AA263B-CB05-2941-B069-FCD1CBB1A3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BDB269-3B65-174D-8508-02038C9F79B1}"/>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4" name="Title 1">
            <a:extLst>
              <a:ext uri="{FF2B5EF4-FFF2-40B4-BE49-F238E27FC236}">
                <a16:creationId xmlns:a16="http://schemas.microsoft.com/office/drawing/2014/main" id="{BEB439C4-AE46-EA48-962B-C69136F408F1}"/>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5" name="Text Placeholder 2">
            <a:extLst>
              <a:ext uri="{FF2B5EF4-FFF2-40B4-BE49-F238E27FC236}">
                <a16:creationId xmlns:a16="http://schemas.microsoft.com/office/drawing/2014/main" id="{8B228E1B-6D10-504C-BE9E-D808137DE53D}"/>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95418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Text 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207A45-310E-7848-A4D5-2A2EFCC9690E}"/>
              </a:ext>
            </a:extLst>
          </p:cNvPr>
          <p:cNvSpPr>
            <a:spLocks noGrp="1"/>
          </p:cNvSpPr>
          <p:nvPr>
            <p:ph type="pic" idx="1"/>
          </p:nvPr>
        </p:nvSpPr>
        <p:spPr>
          <a:xfrm>
            <a:off x="4953000" y="1268413"/>
            <a:ext cx="6402388" cy="45926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a:extLst>
              <a:ext uri="{FF2B5EF4-FFF2-40B4-BE49-F238E27FC236}">
                <a16:creationId xmlns:a16="http://schemas.microsoft.com/office/drawing/2014/main" id="{BF55737C-DB26-4D4E-BBC7-6B49B8234627}"/>
              </a:ext>
            </a:extLst>
          </p:cNvPr>
          <p:cNvSpPr>
            <a:spLocks noGrp="1"/>
          </p:cNvSpPr>
          <p:nvPr>
            <p:ph type="body" sz="half" idx="2"/>
          </p:nvPr>
        </p:nvSpPr>
        <p:spPr>
          <a:xfrm>
            <a:off x="407988" y="1268413"/>
            <a:ext cx="4364037" cy="46005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Footer Placeholder 5">
            <a:extLst>
              <a:ext uri="{FF2B5EF4-FFF2-40B4-BE49-F238E27FC236}">
                <a16:creationId xmlns:a16="http://schemas.microsoft.com/office/drawing/2014/main" id="{AEC7D52B-3DCD-EF40-A4E3-CA1E501C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0D948-197F-614F-A309-DA32460C6168}"/>
              </a:ext>
            </a:extLst>
          </p:cNvPr>
          <p:cNvSpPr>
            <a:spLocks noGrp="1"/>
          </p:cNvSpPr>
          <p:nvPr>
            <p:ph type="sldNum" sz="quarter" idx="12"/>
          </p:nvPr>
        </p:nvSpPr>
        <p:spPr/>
        <p:txBody>
          <a:bodyPr/>
          <a:lstStyle/>
          <a:p>
            <a:fld id="{F97EA6E0-ACB3-C744-814F-68814E5220CF}" type="slidenum">
              <a:rPr lang="en-US" smtClean="0"/>
              <a:t>‹#›</a:t>
            </a:fld>
            <a:endParaRPr lang="en-US"/>
          </a:p>
        </p:txBody>
      </p:sp>
      <p:sp>
        <p:nvSpPr>
          <p:cNvPr id="12" name="Title 1">
            <a:extLst>
              <a:ext uri="{FF2B5EF4-FFF2-40B4-BE49-F238E27FC236}">
                <a16:creationId xmlns:a16="http://schemas.microsoft.com/office/drawing/2014/main" id="{7FB86D5F-59B1-B04A-AD5E-C774658FE8BB}"/>
              </a:ext>
            </a:extLst>
          </p:cNvPr>
          <p:cNvSpPr>
            <a:spLocks noGrp="1"/>
          </p:cNvSpPr>
          <p:nvPr>
            <p:ph type="title"/>
          </p:nvPr>
        </p:nvSpPr>
        <p:spPr>
          <a:xfrm>
            <a:off x="3180213" y="383414"/>
            <a:ext cx="8172000" cy="396000"/>
          </a:xfrm>
          <a:prstGeom prst="rect">
            <a:avLst/>
          </a:prstGeom>
        </p:spPr>
        <p:txBody>
          <a:bodyPr lIns="90000" rIns="0"/>
          <a:lstStyle>
            <a:lvl1pPr algn="r">
              <a:defRPr sz="2000">
                <a:latin typeface="+mj-lt"/>
              </a:defRPr>
            </a:lvl1pPr>
          </a:lstStyle>
          <a:p>
            <a:r>
              <a:rPr lang="zh-CN" altLang="en-US"/>
              <a:t>单击此处编辑母版标题样式</a:t>
            </a:r>
            <a:endParaRPr lang="en-US"/>
          </a:p>
        </p:txBody>
      </p:sp>
      <p:sp>
        <p:nvSpPr>
          <p:cNvPr id="13" name="Text Placeholder 2">
            <a:extLst>
              <a:ext uri="{FF2B5EF4-FFF2-40B4-BE49-F238E27FC236}">
                <a16:creationId xmlns:a16="http://schemas.microsoft.com/office/drawing/2014/main" id="{7226C25D-0963-C64B-A09E-D610F71F2FF9}"/>
              </a:ext>
            </a:extLst>
          </p:cNvPr>
          <p:cNvSpPr>
            <a:spLocks noGrp="1"/>
          </p:cNvSpPr>
          <p:nvPr>
            <p:ph type="body" sz="quarter" idx="13"/>
          </p:nvPr>
        </p:nvSpPr>
        <p:spPr>
          <a:xfrm>
            <a:off x="3176263" y="788272"/>
            <a:ext cx="8172000" cy="289161"/>
          </a:xfrm>
        </p:spPr>
        <p:txBody>
          <a:bodyPr rIns="0">
            <a:noAutofit/>
          </a:bodyPr>
          <a:lstStyle>
            <a:lvl1pPr marL="0" indent="0" algn="r">
              <a:buNone/>
              <a:defRPr sz="1600">
                <a:solidFill>
                  <a:schemeClr val="accent3"/>
                </a:solidFill>
                <a:latin typeface="+mj-lt"/>
              </a:defRPr>
            </a:lvl1pPr>
            <a:lvl2pPr marL="457200" indent="0" algn="r">
              <a:buNone/>
              <a:defRPr sz="1400"/>
            </a:lvl2pPr>
            <a:lvl3pPr marL="914400" indent="0" algn="r">
              <a:buNone/>
              <a:defRPr sz="1400"/>
            </a:lvl3pPr>
            <a:lvl4pPr marL="1371600" indent="0" algn="r">
              <a:buNone/>
              <a:defRPr sz="1400"/>
            </a:lvl4pPr>
            <a:lvl5pPr marL="1828800" indent="0" algn="r">
              <a:buNone/>
              <a:defRPr sz="1400"/>
            </a:lvl5pPr>
          </a:lstStyle>
          <a:p>
            <a:pPr lvl="0"/>
            <a:r>
              <a:rPr lang="zh-CN" altLang="en-US"/>
              <a:t>单击此处编辑母版文本样式</a:t>
            </a:r>
          </a:p>
        </p:txBody>
      </p:sp>
    </p:spTree>
    <p:extLst>
      <p:ext uri="{BB962C8B-B14F-4D97-AF65-F5344CB8AC3E}">
        <p14:creationId xmlns:p14="http://schemas.microsoft.com/office/powerpoint/2010/main" val="315833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FD34504D-FFFF-5777-367E-82D5CFF2522B}"/>
              </a:ext>
            </a:extLst>
          </p:cNvPr>
          <p:cNvGraphicFramePr>
            <a:graphicFrameLocks noChangeAspect="1"/>
          </p:cNvGraphicFramePr>
          <p:nvPr userDrawn="1">
            <p:custDataLst>
              <p:tags r:id="rId15"/>
            </p:custDataLst>
            <p:extLst>
              <p:ext uri="{D42A27DB-BD31-4B8C-83A1-F6EECF244321}">
                <p14:modId xmlns:p14="http://schemas.microsoft.com/office/powerpoint/2010/main" val="7036135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7" imgW="7772400" imgH="10058400" progId="TCLayout.ActiveDocument.1">
                  <p:embed/>
                </p:oleObj>
              </mc:Choice>
              <mc:Fallback>
                <p:oleObj name="think-cell 幻灯片" r:id="rId17" imgW="7772400" imgH="10058400" progId="TCLayout.ActiveDocument.1">
                  <p:embed/>
                  <p:pic>
                    <p:nvPicPr>
                      <p:cNvPr id="0" name=""/>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3841AF07-C2D7-B04F-9930-63B44BDE835E}"/>
              </a:ext>
            </a:extLst>
          </p:cNvPr>
          <p:cNvSpPr>
            <a:spLocks noGrp="1"/>
          </p:cNvSpPr>
          <p:nvPr>
            <p:ph type="body" idx="1"/>
          </p:nvPr>
        </p:nvSpPr>
        <p:spPr>
          <a:xfrm>
            <a:off x="407988" y="1268413"/>
            <a:ext cx="10945812" cy="48974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Footer Placeholder 4">
            <a:extLst>
              <a:ext uri="{FF2B5EF4-FFF2-40B4-BE49-F238E27FC236}">
                <a16:creationId xmlns:a16="http://schemas.microsoft.com/office/drawing/2014/main" id="{A4797C5F-8193-8D42-A34F-7C7632EC54ED}"/>
              </a:ext>
            </a:extLst>
          </p:cNvPr>
          <p:cNvSpPr>
            <a:spLocks noGrp="1"/>
          </p:cNvSpPr>
          <p:nvPr>
            <p:ph type="ftr" sz="quarter" idx="3"/>
          </p:nvPr>
        </p:nvSpPr>
        <p:spPr>
          <a:xfrm>
            <a:off x="4038600" y="62715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1A88F4-BEC4-CF45-AFAB-4DF608226620}"/>
              </a:ext>
            </a:extLst>
          </p:cNvPr>
          <p:cNvSpPr>
            <a:spLocks noGrp="1"/>
          </p:cNvSpPr>
          <p:nvPr>
            <p:ph type="sldNum" sz="quarter" idx="4"/>
          </p:nvPr>
        </p:nvSpPr>
        <p:spPr>
          <a:xfrm>
            <a:off x="10885800" y="6303993"/>
            <a:ext cx="468000" cy="324000"/>
          </a:xfrm>
          <a:prstGeom prst="rect">
            <a:avLst/>
          </a:prstGeom>
          <a:solidFill>
            <a:schemeClr val="tx1"/>
          </a:solidFill>
        </p:spPr>
        <p:txBody>
          <a:bodyPr vert="horz" lIns="91440" tIns="45720" rIns="91440" bIns="45720" rtlCol="0" anchor="ctr"/>
          <a:lstStyle>
            <a:lvl1pPr algn="r">
              <a:defRPr sz="1200" b="1">
                <a:solidFill>
                  <a:schemeClr val="accent2">
                    <a:lumMod val="20000"/>
                    <a:lumOff val="80000"/>
                  </a:schemeClr>
                </a:solidFill>
                <a:latin typeface="+mn-lt"/>
              </a:defRPr>
            </a:lvl1pPr>
          </a:lstStyle>
          <a:p>
            <a:fld id="{5BB898F2-C1A7-3248-94F8-7C3EE534679B}" type="slidenum">
              <a:rPr lang="en-US" smtClean="0"/>
              <a:pPr/>
              <a:t>‹#›</a:t>
            </a:fld>
            <a:endParaRPr lang="en-US"/>
          </a:p>
        </p:txBody>
      </p:sp>
      <p:sp>
        <p:nvSpPr>
          <p:cNvPr id="9" name="Text Placeholder 4">
            <a:extLst>
              <a:ext uri="{FF2B5EF4-FFF2-40B4-BE49-F238E27FC236}">
                <a16:creationId xmlns:a16="http://schemas.microsoft.com/office/drawing/2014/main" id="{A7AFB064-0CE3-4542-96E0-1B4C54BB2C07}"/>
              </a:ext>
            </a:extLst>
          </p:cNvPr>
          <p:cNvSpPr txBox="1">
            <a:spLocks/>
          </p:cNvSpPr>
          <p:nvPr userDrawn="1"/>
        </p:nvSpPr>
        <p:spPr>
          <a:xfrm>
            <a:off x="407988" y="6176684"/>
            <a:ext cx="3403327" cy="410696"/>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london.edu</a:t>
            </a:r>
            <a:endParaRPr lang="en-US"/>
          </a:p>
        </p:txBody>
      </p:sp>
    </p:spTree>
    <p:extLst>
      <p:ext uri="{BB962C8B-B14F-4D97-AF65-F5344CB8AC3E}">
        <p14:creationId xmlns:p14="http://schemas.microsoft.com/office/powerpoint/2010/main" val="364788937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66" r:id="rId4"/>
    <p:sldLayoutId id="2147483667" r:id="rId5"/>
    <p:sldLayoutId id="2147483650" r:id="rId6"/>
    <p:sldLayoutId id="2147483652" r:id="rId7"/>
    <p:sldLayoutId id="2147483653" r:id="rId8"/>
    <p:sldLayoutId id="2147483657" r:id="rId9"/>
    <p:sldLayoutId id="2147483663" r:id="rId10"/>
    <p:sldLayoutId id="2147483664" r:id="rId11"/>
    <p:sldLayoutId id="2147483665" r:id="rId12"/>
    <p:sldLayoutId id="2147483668"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90000"/>
        </a:lnSpc>
        <a:spcBef>
          <a:spcPts val="1000"/>
        </a:spcBef>
        <a:buFont typeface="Courier New" panose="02070309020205020404" pitchFamily="49" charset="0"/>
        <a:buChar char="o"/>
        <a:defRPr sz="28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1" userDrawn="1">
          <p15:clr>
            <a:srgbClr val="F26B43"/>
          </p15:clr>
        </p15:guide>
        <p15:guide id="2" orient="horz" pos="2160" userDrawn="1">
          <p15:clr>
            <a:srgbClr val="F26B43"/>
          </p15:clr>
        </p15:guide>
        <p15:guide id="3" orient="horz" pos="278" userDrawn="1">
          <p15:clr>
            <a:srgbClr val="F26B43"/>
          </p15:clr>
        </p15:guide>
        <p15:guide id="4" pos="257" userDrawn="1">
          <p15:clr>
            <a:srgbClr val="F26B43"/>
          </p15:clr>
        </p15:guide>
        <p15:guide id="5" orient="horz" pos="2795" userDrawn="1">
          <p15:clr>
            <a:srgbClr val="F26B43"/>
          </p15:clr>
        </p15:guide>
        <p15:guide id="6" orient="horz" pos="4110" userDrawn="1">
          <p15:clr>
            <a:srgbClr val="F26B43"/>
          </p15:clr>
        </p15:guide>
        <p15:guide id="7" orient="horz" pos="1298" userDrawn="1">
          <p15:clr>
            <a:srgbClr val="F26B43"/>
          </p15:clr>
        </p15:guide>
        <p15:guide id="8" orient="horz" pos="3884" userDrawn="1">
          <p15:clr>
            <a:srgbClr val="F26B43"/>
          </p15:clr>
        </p15:guide>
        <p15:guide id="9" orient="horz" pos="799" userDrawn="1">
          <p15:clr>
            <a:srgbClr val="F26B43"/>
          </p15:clr>
        </p15:guide>
        <p15:guide id="10" orient="horz" pos="3702" userDrawn="1">
          <p15:clr>
            <a:srgbClr val="F26B43"/>
          </p15:clr>
        </p15:guide>
        <p15:guide id="11" orient="horz" pos="22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56FC49AD-D515-5141-DE1E-8E99618943AC}"/>
              </a:ext>
            </a:extLst>
          </p:cNvPr>
          <p:cNvGraphicFramePr>
            <a:graphicFrameLocks noChangeAspect="1"/>
          </p:cNvGraphicFramePr>
          <p:nvPr>
            <p:custDataLst>
              <p:tags r:id="rId1"/>
            </p:custDataLst>
            <p:extLst>
              <p:ext uri="{D42A27DB-BD31-4B8C-83A1-F6EECF244321}">
                <p14:modId xmlns:p14="http://schemas.microsoft.com/office/powerpoint/2010/main" val="7359003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9587DD-1299-154C-937C-2D57F3737BF6}"/>
              </a:ext>
            </a:extLst>
          </p:cNvPr>
          <p:cNvSpPr>
            <a:spLocks noGrp="1"/>
          </p:cNvSpPr>
          <p:nvPr>
            <p:ph type="ctrTitle"/>
          </p:nvPr>
        </p:nvSpPr>
        <p:spPr>
          <a:xfrm>
            <a:off x="2209800" y="2407896"/>
            <a:ext cx="9144000" cy="1980084"/>
          </a:xfrm>
        </p:spPr>
        <p:txBody>
          <a:bodyPr vert="horz" lIns="91440" tIns="45720" rIns="91440" bIns="45720" anchor="t" anchorCtr="0"/>
          <a:lstStyle/>
          <a:p>
            <a:r>
              <a:rPr lang="en-US" altLang="zh-CN" i="1" dirty="0">
                <a:latin typeface="Avenir Black Oblique" panose="02000503020000020003" pitchFamily="2" charset="0"/>
                <a:ea typeface="黑体"/>
                <a:cs typeface="Arial"/>
              </a:rPr>
              <a:t>Making </a:t>
            </a:r>
            <a:r>
              <a:rPr lang="en-US" altLang="zh-CN" i="1" dirty="0" err="1">
                <a:latin typeface="Avenir Black Oblique" panose="02000503020000020003" pitchFamily="2" charset="0"/>
                <a:ea typeface="黑体"/>
                <a:cs typeface="Arial"/>
              </a:rPr>
              <a:t>Olist</a:t>
            </a:r>
            <a:r>
              <a:rPr lang="en-US" altLang="zh-CN" i="1" dirty="0">
                <a:latin typeface="Avenir Black Oblique" panose="02000503020000020003" pitchFamily="2" charset="0"/>
                <a:ea typeface="黑体"/>
                <a:cs typeface="Arial"/>
              </a:rPr>
              <a:t> the Amazon of Brazil</a:t>
            </a:r>
          </a:p>
        </p:txBody>
      </p:sp>
      <p:sp>
        <p:nvSpPr>
          <p:cNvPr id="3" name="Subtitle 2">
            <a:extLst>
              <a:ext uri="{FF2B5EF4-FFF2-40B4-BE49-F238E27FC236}">
                <a16:creationId xmlns:a16="http://schemas.microsoft.com/office/drawing/2014/main" id="{30A2CBE6-1B72-6846-AC47-BE55EA506908}"/>
              </a:ext>
            </a:extLst>
          </p:cNvPr>
          <p:cNvSpPr>
            <a:spLocks noGrp="1"/>
          </p:cNvSpPr>
          <p:nvPr>
            <p:ph type="subTitle" idx="1"/>
          </p:nvPr>
        </p:nvSpPr>
        <p:spPr/>
        <p:txBody>
          <a:bodyPr/>
          <a:lstStyle/>
          <a:p>
            <a:r>
              <a:rPr lang="en-US" altLang="zh-CN" i="1" dirty="0">
                <a:latin typeface="Avenir Next" panose="020B0503020202020204" pitchFamily="34" charset="0"/>
              </a:rPr>
              <a:t>Data</a:t>
            </a:r>
            <a:r>
              <a:rPr lang="zh-CN" altLang="en-US" i="1" dirty="0">
                <a:latin typeface="Avenir Next" panose="020B0503020202020204" pitchFamily="34" charset="0"/>
              </a:rPr>
              <a:t> </a:t>
            </a:r>
            <a:r>
              <a:rPr lang="en-US" altLang="zh-CN" i="1" dirty="0">
                <a:latin typeface="Avenir Next" panose="020B0503020202020204" pitchFamily="34" charset="0"/>
              </a:rPr>
              <a:t>Visualization</a:t>
            </a:r>
            <a:r>
              <a:rPr lang="zh-CN" altLang="en-US" i="1" dirty="0">
                <a:latin typeface="Avenir Next" panose="020B0503020202020204" pitchFamily="34" charset="0"/>
              </a:rPr>
              <a:t> </a:t>
            </a:r>
            <a:r>
              <a:rPr lang="en-US" altLang="zh-CN" i="1" dirty="0">
                <a:latin typeface="Avenir Next" panose="020B0503020202020204" pitchFamily="34" charset="0"/>
              </a:rPr>
              <a:t>and</a:t>
            </a:r>
            <a:r>
              <a:rPr lang="zh-CN" altLang="en-US" i="1" dirty="0">
                <a:latin typeface="Avenir Next" panose="020B0503020202020204" pitchFamily="34" charset="0"/>
              </a:rPr>
              <a:t> </a:t>
            </a:r>
            <a:r>
              <a:rPr lang="en-US" altLang="zh-CN" i="1" dirty="0">
                <a:latin typeface="Avenir Next" panose="020B0503020202020204" pitchFamily="34" charset="0"/>
              </a:rPr>
              <a:t>Storytelling</a:t>
            </a:r>
          </a:p>
          <a:p>
            <a:r>
              <a:rPr lang="en-US" altLang="zh-CN" i="1" dirty="0">
                <a:latin typeface="Avenir Next" panose="020B0503020202020204" pitchFamily="34" charset="0"/>
              </a:rPr>
              <a:t>Group</a:t>
            </a:r>
            <a:r>
              <a:rPr lang="zh-CN" altLang="en-US" i="1" dirty="0">
                <a:latin typeface="Avenir Next" panose="020B0503020202020204" pitchFamily="34" charset="0"/>
              </a:rPr>
              <a:t> </a:t>
            </a:r>
            <a:r>
              <a:rPr lang="en-US" altLang="zh-CN" i="1" dirty="0">
                <a:latin typeface="Avenir Next" panose="020B0503020202020204" pitchFamily="34" charset="0"/>
              </a:rPr>
              <a:t>6</a:t>
            </a:r>
            <a:endParaRPr lang="en-US" i="1" dirty="0">
              <a:latin typeface="Avenir Next" panose="020B0503020202020204" pitchFamily="34" charset="0"/>
            </a:endParaRPr>
          </a:p>
        </p:txBody>
      </p:sp>
    </p:spTree>
    <p:extLst>
      <p:ext uri="{BB962C8B-B14F-4D97-AF65-F5344CB8AC3E}">
        <p14:creationId xmlns:p14="http://schemas.microsoft.com/office/powerpoint/2010/main" val="3484559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2060"/>
          </a:solidFill>
          <a:ln>
            <a:solidFill>
              <a:srgbClr val="002060"/>
            </a:solidFill>
          </a:ln>
        </p:spPr>
        <p:txBody>
          <a:bodyPr/>
          <a:lstStyle/>
          <a:p>
            <a:fld id="{F97EA6E0-ACB3-C744-814F-68814E5220CF}" type="slidenum">
              <a:rPr lang="en-US" smtClean="0"/>
              <a:t>10</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22927" y="776767"/>
            <a:ext cx="10945812" cy="552796"/>
          </a:xfrm>
        </p:spPr>
        <p:txBody>
          <a:bodyPr vert="horz"/>
          <a:lstStyle/>
          <a:p>
            <a:r>
              <a:rPr kumimoji="1" lang="en-US" altLang="zh-CN" dirty="0">
                <a:solidFill>
                  <a:schemeClr val="bg2">
                    <a:lumMod val="10000"/>
                  </a:schemeClr>
                </a:solidFill>
                <a:latin typeface="Avenir Next" panose="020B0503020202020204" pitchFamily="34" charset="0"/>
                <a:cs typeface="Arial" panose="020B0604020202020204" pitchFamily="34" charset="0"/>
              </a:rPr>
              <a:t>Is the order value skewed by high priced items?</a:t>
            </a:r>
            <a:endParaRPr kumimoji="1" lang="zh-CN" altLang="en-US" dirty="0">
              <a:solidFill>
                <a:schemeClr val="bg2">
                  <a:lumMod val="10000"/>
                </a:schemeClr>
              </a:solidFill>
              <a:latin typeface="Avenir Next" panose="020B0503020202020204" pitchFamily="34" charset="0"/>
              <a:cs typeface="Arial" panose="020B0604020202020204" pitchFamily="34" charset="0"/>
            </a:endParaRPr>
          </a:p>
        </p:txBody>
      </p:sp>
      <p:sp>
        <p:nvSpPr>
          <p:cNvPr id="14" name="TextBox 144">
            <a:extLst>
              <a:ext uri="{FF2B5EF4-FFF2-40B4-BE49-F238E27FC236}">
                <a16:creationId xmlns:a16="http://schemas.microsoft.com/office/drawing/2014/main" id="{9D9F964F-2681-0F94-BED4-944BDB64D7FE}"/>
              </a:ext>
            </a:extLst>
          </p:cNvPr>
          <p:cNvSpPr txBox="1"/>
          <p:nvPr/>
        </p:nvSpPr>
        <p:spPr>
          <a:xfrm>
            <a:off x="3425546" y="5795611"/>
            <a:ext cx="5340908" cy="571244"/>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Most orders are between £8 to £32</a:t>
            </a:r>
            <a:endParaRPr lang="en-US" sz="1500" b="1" dirty="0">
              <a:solidFill>
                <a:srgbClr val="009739"/>
              </a:solidFill>
              <a:latin typeface="Avenir Next" panose="020B0503020202020204" pitchFamily="34" charset="0"/>
            </a:endParaRPr>
          </a:p>
          <a:p>
            <a:pPr>
              <a:lnSpc>
                <a:spcPct val="90000"/>
              </a:lnSpc>
            </a:pPr>
            <a:r>
              <a:rPr lang="en-US" altLang="zh-CN" sz="1400" dirty="0">
                <a:solidFill>
                  <a:schemeClr val="bg2">
                    <a:lumMod val="10000"/>
                  </a:schemeClr>
                </a:solidFill>
                <a:latin typeface="Avenir Next" panose="020B0503020202020204" pitchFamily="34" charset="0"/>
              </a:rPr>
              <a:t>Most of the orders fall in the affordable range.</a:t>
            </a:r>
            <a:endParaRPr lang="en-US" sz="1400" dirty="0">
              <a:solidFill>
                <a:schemeClr val="bg2">
                  <a:lumMod val="10000"/>
                </a:schemeClr>
              </a:solidFill>
              <a:latin typeface="Avenir Next" panose="020B0503020202020204" pitchFamily="34" charset="0"/>
            </a:endParaRPr>
          </a:p>
        </p:txBody>
      </p:sp>
      <p:pic>
        <p:nvPicPr>
          <p:cNvPr id="5" name="Picture 4" descr="Chart, histogram&#10;&#10;Description automatically generated">
            <a:extLst>
              <a:ext uri="{FF2B5EF4-FFF2-40B4-BE49-F238E27FC236}">
                <a16:creationId xmlns:a16="http://schemas.microsoft.com/office/drawing/2014/main" id="{8000D3FD-6E9A-877C-0951-ECDC376FE247}"/>
              </a:ext>
            </a:extLst>
          </p:cNvPr>
          <p:cNvPicPr>
            <a:picLocks noChangeAspect="1"/>
          </p:cNvPicPr>
          <p:nvPr/>
        </p:nvPicPr>
        <p:blipFill>
          <a:blip r:embed="rId5"/>
          <a:stretch>
            <a:fillRect/>
          </a:stretch>
        </p:blipFill>
        <p:spPr>
          <a:xfrm>
            <a:off x="2617573" y="1413416"/>
            <a:ext cx="6956853" cy="4298341"/>
          </a:xfrm>
          <a:prstGeom prst="rect">
            <a:avLst/>
          </a:prstGeom>
        </p:spPr>
      </p:pic>
    </p:spTree>
    <p:extLst>
      <p:ext uri="{BB962C8B-B14F-4D97-AF65-F5344CB8AC3E}">
        <p14:creationId xmlns:p14="http://schemas.microsoft.com/office/powerpoint/2010/main" val="221026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11</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18072" y="727295"/>
            <a:ext cx="10945812" cy="552796"/>
          </a:xfrm>
        </p:spPr>
        <p:txBody>
          <a:bodyPr vert="horz"/>
          <a:lstStyle/>
          <a:p>
            <a:r>
              <a:rPr kumimoji="1" lang="en-GB" altLang="zh-CN" dirty="0">
                <a:solidFill>
                  <a:schemeClr val="bg2">
                    <a:lumMod val="10000"/>
                  </a:schemeClr>
                </a:solidFill>
                <a:latin typeface="Avenir Next" panose="020B0503020202020204" pitchFamily="34" charset="0"/>
                <a:cs typeface="Arial" panose="020B0604020202020204" pitchFamily="34" charset="0"/>
              </a:rPr>
              <a:t>Are all orders generated, profitable for </a:t>
            </a:r>
            <a:r>
              <a:rPr kumimoji="1" lang="en-GB" altLang="zh-CN" dirty="0" err="1">
                <a:solidFill>
                  <a:schemeClr val="bg2">
                    <a:lumMod val="10000"/>
                  </a:schemeClr>
                </a:solidFill>
                <a:latin typeface="Avenir Next" panose="020B0503020202020204" pitchFamily="34" charset="0"/>
                <a:cs typeface="Arial" panose="020B0604020202020204" pitchFamily="34" charset="0"/>
              </a:rPr>
              <a:t>Olist</a:t>
            </a:r>
            <a:r>
              <a:rPr kumimoji="1" lang="en-GB" altLang="zh-CN" dirty="0">
                <a:solidFill>
                  <a:schemeClr val="bg2">
                    <a:lumMod val="10000"/>
                  </a:schemeClr>
                </a:solidFill>
                <a:latin typeface="Avenir Next" panose="020B0503020202020204" pitchFamily="34" charset="0"/>
                <a:cs typeface="Arial" panose="020B0604020202020204" pitchFamily="34" charset="0"/>
              </a:rPr>
              <a:t>?</a:t>
            </a:r>
          </a:p>
        </p:txBody>
      </p:sp>
      <p:sp>
        <p:nvSpPr>
          <p:cNvPr id="16" name="TextBox 144">
            <a:extLst>
              <a:ext uri="{FF2B5EF4-FFF2-40B4-BE49-F238E27FC236}">
                <a16:creationId xmlns:a16="http://schemas.microsoft.com/office/drawing/2014/main" id="{13BA19C8-3DDE-0CB8-3B7E-D8C1614EDDA1}"/>
              </a:ext>
            </a:extLst>
          </p:cNvPr>
          <p:cNvSpPr txBox="1"/>
          <p:nvPr/>
        </p:nvSpPr>
        <p:spPr>
          <a:xfrm>
            <a:off x="8624659" y="2054807"/>
            <a:ext cx="2870390" cy="3474470"/>
          </a:xfrm>
          <a:prstGeom prst="rect">
            <a:avLst/>
          </a:prstGeom>
          <a:noFill/>
          <a:ln w="19050">
            <a:solidFill>
              <a:srgbClr val="00B050"/>
            </a:solidFill>
          </a:ln>
        </p:spPr>
        <p:txBody>
          <a:bodyPr wrap="square" lIns="90000" anchor="ctr">
            <a:noAutofit/>
          </a:bodyPr>
          <a:lstStyle/>
          <a:p>
            <a:pPr>
              <a:lnSpc>
                <a:spcPct val="90000"/>
              </a:lnSpc>
            </a:pPr>
            <a:r>
              <a:rPr lang="en-US" sz="1400" dirty="0">
                <a:solidFill>
                  <a:schemeClr val="bg2">
                    <a:lumMod val="10000"/>
                  </a:schemeClr>
                </a:solidFill>
                <a:latin typeface="Avenir Next" panose="020B0503020202020204" pitchFamily="34" charset="0"/>
              </a:rPr>
              <a:t>We assume various scenarios of different price share agreements between the sellers and </a:t>
            </a:r>
            <a:r>
              <a:rPr lang="en-US" sz="1400" dirty="0" err="1">
                <a:solidFill>
                  <a:schemeClr val="bg2">
                    <a:lumMod val="10000"/>
                  </a:schemeClr>
                </a:solidFill>
                <a:latin typeface="Avenir Next" panose="020B0503020202020204" pitchFamily="34" charset="0"/>
              </a:rPr>
              <a:t>Olist</a:t>
            </a:r>
            <a:r>
              <a:rPr lang="en-US" sz="1400" dirty="0">
                <a:solidFill>
                  <a:schemeClr val="bg2">
                    <a:lumMod val="10000"/>
                  </a:schemeClr>
                </a:solidFill>
                <a:latin typeface="Avenir Next" panose="020B0503020202020204" pitchFamily="34" charset="0"/>
              </a:rPr>
              <a:t>, and calculate how many orders are profitable, given the freight value of each order, borne by </a:t>
            </a:r>
            <a:r>
              <a:rPr lang="en-US" sz="1400" dirty="0" err="1">
                <a:solidFill>
                  <a:schemeClr val="bg2">
                    <a:lumMod val="10000"/>
                  </a:schemeClr>
                </a:solidFill>
                <a:latin typeface="Avenir Next" panose="020B0503020202020204" pitchFamily="34" charset="0"/>
              </a:rPr>
              <a:t>Olist</a:t>
            </a:r>
            <a:r>
              <a:rPr lang="en-US" sz="1400" dirty="0">
                <a:solidFill>
                  <a:schemeClr val="bg2">
                    <a:lumMod val="10000"/>
                  </a:schemeClr>
                </a:solidFill>
                <a:latin typeface="Avenir Next" panose="020B0503020202020204" pitchFamily="34" charset="0"/>
              </a:rPr>
              <a:t>.</a:t>
            </a:r>
          </a:p>
          <a:p>
            <a:pPr>
              <a:lnSpc>
                <a:spcPct val="90000"/>
              </a:lnSpc>
            </a:pPr>
            <a:endParaRPr lang="en-US" sz="1400" dirty="0">
              <a:solidFill>
                <a:schemeClr val="bg2">
                  <a:lumMod val="10000"/>
                </a:schemeClr>
              </a:solidFill>
              <a:latin typeface="Avenir Next" panose="020B0503020202020204" pitchFamily="34" charset="0"/>
            </a:endParaRPr>
          </a:p>
          <a:p>
            <a:pPr>
              <a:lnSpc>
                <a:spcPct val="90000"/>
              </a:lnSpc>
            </a:pPr>
            <a:r>
              <a:rPr lang="en-US" sz="1400" b="1" dirty="0" err="1">
                <a:solidFill>
                  <a:srgbClr val="009051"/>
                </a:solidFill>
                <a:latin typeface="Avenir Next" panose="020B0503020202020204" pitchFamily="34" charset="0"/>
              </a:rPr>
              <a:t>Olist</a:t>
            </a:r>
            <a:r>
              <a:rPr lang="en-US" sz="1400" b="1" dirty="0">
                <a:solidFill>
                  <a:srgbClr val="009051"/>
                </a:solidFill>
                <a:latin typeface="Avenir Next" panose="020B0503020202020204" pitchFamily="34" charset="0"/>
              </a:rPr>
              <a:t> must optimize its distribution channels to reduce the freight costs.</a:t>
            </a:r>
          </a:p>
          <a:p>
            <a:pPr>
              <a:lnSpc>
                <a:spcPct val="90000"/>
              </a:lnSpc>
            </a:pPr>
            <a:r>
              <a:rPr lang="en-US" sz="1400" dirty="0" err="1">
                <a:solidFill>
                  <a:schemeClr val="bg2">
                    <a:lumMod val="10000"/>
                  </a:schemeClr>
                </a:solidFill>
                <a:latin typeface="Avenir Next" panose="020B0503020202020204" pitchFamily="34" charset="0"/>
              </a:rPr>
              <a:t>Olist</a:t>
            </a:r>
            <a:r>
              <a:rPr lang="en-US" sz="1400" dirty="0">
                <a:solidFill>
                  <a:schemeClr val="bg2">
                    <a:lumMod val="10000"/>
                  </a:schemeClr>
                </a:solidFill>
                <a:latin typeface="Avenir Next" panose="020B0503020202020204" pitchFamily="34" charset="0"/>
              </a:rPr>
              <a:t> must create a model to overcome the sum cost of freight by its total revenue generated out of all orders.</a:t>
            </a:r>
            <a:endParaRPr lang="en-US" sz="1400" dirty="0">
              <a:solidFill>
                <a:srgbClr val="00B050"/>
              </a:solidFill>
              <a:latin typeface="Avenir Next" panose="020B0503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7" name="Picture 6" descr="Chart, scatter chart&#10;&#10;Description automatically generated">
            <a:extLst>
              <a:ext uri="{FF2B5EF4-FFF2-40B4-BE49-F238E27FC236}">
                <a16:creationId xmlns:a16="http://schemas.microsoft.com/office/drawing/2014/main" id="{F444100D-AF17-3DB3-C18D-E8787A81264C}"/>
              </a:ext>
            </a:extLst>
          </p:cNvPr>
          <p:cNvPicPr>
            <a:picLocks noChangeAspect="1"/>
          </p:cNvPicPr>
          <p:nvPr/>
        </p:nvPicPr>
        <p:blipFill>
          <a:blip r:embed="rId5"/>
          <a:stretch>
            <a:fillRect/>
          </a:stretch>
        </p:blipFill>
        <p:spPr>
          <a:xfrm>
            <a:off x="318072" y="1280091"/>
            <a:ext cx="8110292" cy="5023902"/>
          </a:xfrm>
          <a:prstGeom prst="rect">
            <a:avLst/>
          </a:prstGeom>
        </p:spPr>
      </p:pic>
    </p:spTree>
    <p:extLst>
      <p:ext uri="{BB962C8B-B14F-4D97-AF65-F5344CB8AC3E}">
        <p14:creationId xmlns:p14="http://schemas.microsoft.com/office/powerpoint/2010/main" val="206948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2060"/>
          </a:solidFill>
          <a:ln>
            <a:solidFill>
              <a:srgbClr val="002060"/>
            </a:solidFill>
          </a:ln>
        </p:spPr>
        <p:txBody>
          <a:bodyPr/>
          <a:lstStyle/>
          <a:p>
            <a:fld id="{F97EA6E0-ACB3-C744-814F-68814E5220CF}" type="slidenum">
              <a:rPr lang="en-US" smtClean="0"/>
              <a:t>2</a:t>
            </a:fld>
            <a:endParaRPr lang="en-US" dirty="0"/>
          </a:p>
        </p:txBody>
      </p:sp>
      <p:sp>
        <p:nvSpPr>
          <p:cNvPr id="29" name="TextBox 28">
            <a:extLst>
              <a:ext uri="{FF2B5EF4-FFF2-40B4-BE49-F238E27FC236}">
                <a16:creationId xmlns:a16="http://schemas.microsoft.com/office/drawing/2014/main" id="{93BEEE4D-C121-F8B0-E994-00D703096B39}"/>
              </a:ext>
            </a:extLst>
          </p:cNvPr>
          <p:cNvSpPr txBox="1"/>
          <p:nvPr/>
        </p:nvSpPr>
        <p:spPr>
          <a:xfrm>
            <a:off x="322927" y="1185387"/>
            <a:ext cx="11546146" cy="1415772"/>
          </a:xfrm>
          <a:prstGeom prst="rect">
            <a:avLst/>
          </a:prstGeom>
          <a:noFill/>
        </p:spPr>
        <p:txBody>
          <a:bodyPr wrap="square">
            <a:spAutoFit/>
          </a:bodyPr>
          <a:lstStyle/>
          <a:p>
            <a:r>
              <a:rPr lang="en-IN" b="0" i="0" u="none" strike="noStrike" dirty="0" err="1">
                <a:solidFill>
                  <a:schemeClr val="accent6">
                    <a:lumMod val="10000"/>
                  </a:schemeClr>
                </a:solidFill>
                <a:effectLst/>
                <a:latin typeface="Avenir Next" panose="020B0503020202020204" pitchFamily="34" charset="0"/>
              </a:rPr>
              <a:t>Olist</a:t>
            </a:r>
            <a:r>
              <a:rPr lang="en-IN" b="0" i="0" u="none" strike="noStrike" dirty="0">
                <a:solidFill>
                  <a:schemeClr val="accent6">
                    <a:lumMod val="10000"/>
                  </a:schemeClr>
                </a:solidFill>
                <a:effectLst/>
                <a:latin typeface="Avenir Next" panose="020B0503020202020204" pitchFamily="34" charset="0"/>
              </a:rPr>
              <a:t> connects small businesses from all over Brazil to channels without hassle and with a single contract. Those merchants can sell their products through the </a:t>
            </a:r>
            <a:r>
              <a:rPr lang="en-IN" b="0" i="0" u="none" strike="noStrike" dirty="0" err="1">
                <a:solidFill>
                  <a:schemeClr val="accent6">
                    <a:lumMod val="10000"/>
                  </a:schemeClr>
                </a:solidFill>
                <a:effectLst/>
                <a:latin typeface="Avenir Next" panose="020B0503020202020204" pitchFamily="34" charset="0"/>
              </a:rPr>
              <a:t>Olist</a:t>
            </a:r>
            <a:r>
              <a:rPr lang="en-IN" b="0" i="0" u="none" strike="noStrike" dirty="0">
                <a:solidFill>
                  <a:schemeClr val="accent6">
                    <a:lumMod val="10000"/>
                  </a:schemeClr>
                </a:solidFill>
                <a:effectLst/>
                <a:latin typeface="Avenir Next" panose="020B0503020202020204" pitchFamily="34" charset="0"/>
              </a:rPr>
              <a:t> Store and ship them directly to the customers using </a:t>
            </a:r>
            <a:r>
              <a:rPr lang="en-IN" b="0" i="0" u="none" strike="noStrike" dirty="0" err="1">
                <a:solidFill>
                  <a:schemeClr val="accent6">
                    <a:lumMod val="10000"/>
                  </a:schemeClr>
                </a:solidFill>
                <a:effectLst/>
                <a:latin typeface="Avenir Next" panose="020B0503020202020204" pitchFamily="34" charset="0"/>
              </a:rPr>
              <a:t>Olist</a:t>
            </a:r>
            <a:r>
              <a:rPr lang="en-IN" b="0" i="0" u="none" strike="noStrike" dirty="0">
                <a:solidFill>
                  <a:schemeClr val="accent6">
                    <a:lumMod val="10000"/>
                  </a:schemeClr>
                </a:solidFill>
                <a:effectLst/>
                <a:latin typeface="Avenir Next" panose="020B0503020202020204" pitchFamily="34" charset="0"/>
              </a:rPr>
              <a:t> logistics partners.</a:t>
            </a:r>
          </a:p>
          <a:p>
            <a:endParaRPr lang="en-IN" dirty="0">
              <a:solidFill>
                <a:schemeClr val="accent6">
                  <a:lumMod val="10000"/>
                </a:schemeClr>
              </a:solidFill>
              <a:latin typeface="Avenir Next" panose="020B0503020202020204" pitchFamily="34" charset="0"/>
            </a:endParaRPr>
          </a:p>
          <a:p>
            <a:r>
              <a:rPr lang="en-IN" sz="1400" dirty="0">
                <a:solidFill>
                  <a:schemeClr val="accent6">
                    <a:lumMod val="10000"/>
                  </a:schemeClr>
                </a:solidFill>
                <a:latin typeface="Avenir Next" panose="020B0503020202020204" pitchFamily="34" charset="0"/>
              </a:rPr>
              <a:t>We have comprehensive data about: </a:t>
            </a:r>
            <a:r>
              <a:rPr lang="en-IN" sz="1400" b="1" dirty="0">
                <a:solidFill>
                  <a:schemeClr val="accent6">
                    <a:lumMod val="10000"/>
                  </a:schemeClr>
                </a:solidFill>
                <a:latin typeface="Avenir Next" panose="020B0503020202020204" pitchFamily="34" charset="0"/>
              </a:rPr>
              <a:t>products, customers </a:t>
            </a:r>
            <a:r>
              <a:rPr lang="en-IN" sz="1400" dirty="0">
                <a:solidFill>
                  <a:schemeClr val="accent6">
                    <a:lumMod val="10000"/>
                  </a:schemeClr>
                </a:solidFill>
                <a:latin typeface="Avenir Next" panose="020B0503020202020204" pitchFamily="34" charset="0"/>
              </a:rPr>
              <a:t>and </a:t>
            </a:r>
            <a:r>
              <a:rPr lang="en-IN" sz="1400" b="1" dirty="0">
                <a:solidFill>
                  <a:schemeClr val="accent6">
                    <a:lumMod val="10000"/>
                  </a:schemeClr>
                </a:solidFill>
                <a:latin typeface="Avenir Next" panose="020B0503020202020204" pitchFamily="34" charset="0"/>
              </a:rPr>
              <a:t>sellers</a:t>
            </a:r>
            <a:endParaRPr lang="en-US" sz="1400" dirty="0">
              <a:solidFill>
                <a:schemeClr val="accent6">
                  <a:lumMod val="10000"/>
                </a:schemeClr>
              </a:solidFill>
              <a:latin typeface="Avenir Next" panose="020B0503020202020204" pitchFamily="34" charset="0"/>
            </a:endParaRPr>
          </a:p>
        </p:txBody>
      </p:sp>
      <p:sp>
        <p:nvSpPr>
          <p:cNvPr id="30" name="标题 3">
            <a:extLst>
              <a:ext uri="{FF2B5EF4-FFF2-40B4-BE49-F238E27FC236}">
                <a16:creationId xmlns:a16="http://schemas.microsoft.com/office/drawing/2014/main" id="{EEFB4C3C-89FF-A700-2C8C-53D1A3E1AB63}"/>
              </a:ext>
            </a:extLst>
          </p:cNvPr>
          <p:cNvSpPr>
            <a:spLocks noGrp="1"/>
          </p:cNvSpPr>
          <p:nvPr>
            <p:ph type="title"/>
          </p:nvPr>
        </p:nvSpPr>
        <p:spPr>
          <a:xfrm>
            <a:off x="322927" y="776767"/>
            <a:ext cx="10945812" cy="552796"/>
          </a:xfrm>
        </p:spPr>
        <p:txBody>
          <a:bodyPr vert="horz"/>
          <a:lstStyle/>
          <a:p>
            <a:r>
              <a:rPr kumimoji="1" lang="en-US" altLang="zh-CN" dirty="0">
                <a:solidFill>
                  <a:srgbClr val="002060"/>
                </a:solidFill>
                <a:latin typeface="Avenir Next" panose="020B0503020202020204" pitchFamily="34" charset="0"/>
                <a:cs typeface="Arial" panose="020B0604020202020204" pitchFamily="34" charset="0"/>
              </a:rPr>
              <a:t>Problem Overview</a:t>
            </a:r>
            <a:endParaRPr kumimoji="1" lang="zh-CN" altLang="en-US" dirty="0">
              <a:solidFill>
                <a:srgbClr val="002060"/>
              </a:solidFill>
              <a:latin typeface="Avenir Next" panose="020B0503020202020204" pitchFamily="34" charset="0"/>
              <a:cs typeface="Arial" panose="020B0604020202020204" pitchFamily="34" charset="0"/>
            </a:endParaRPr>
          </a:p>
        </p:txBody>
      </p:sp>
      <p:pic>
        <p:nvPicPr>
          <p:cNvPr id="32" name="Picture 31" descr="Diagram&#10;&#10;Description automatically generated">
            <a:extLst>
              <a:ext uri="{FF2B5EF4-FFF2-40B4-BE49-F238E27FC236}">
                <a16:creationId xmlns:a16="http://schemas.microsoft.com/office/drawing/2014/main" id="{BC204555-BBD1-37E7-0764-3DF1A54805CC}"/>
              </a:ext>
            </a:extLst>
          </p:cNvPr>
          <p:cNvPicPr>
            <a:picLocks noChangeAspect="1"/>
          </p:cNvPicPr>
          <p:nvPr/>
        </p:nvPicPr>
        <p:blipFill>
          <a:blip r:embed="rId5"/>
          <a:stretch>
            <a:fillRect/>
          </a:stretch>
        </p:blipFill>
        <p:spPr>
          <a:xfrm>
            <a:off x="487229" y="2601159"/>
            <a:ext cx="5854710" cy="3523188"/>
          </a:xfrm>
          <a:prstGeom prst="rect">
            <a:avLst/>
          </a:prstGeom>
        </p:spPr>
      </p:pic>
      <p:sp>
        <p:nvSpPr>
          <p:cNvPr id="33" name="TextBox 32">
            <a:extLst>
              <a:ext uri="{FF2B5EF4-FFF2-40B4-BE49-F238E27FC236}">
                <a16:creationId xmlns:a16="http://schemas.microsoft.com/office/drawing/2014/main" id="{9133EC7E-4C31-D80C-C7E3-3055F8B163D2}"/>
              </a:ext>
            </a:extLst>
          </p:cNvPr>
          <p:cNvSpPr txBox="1"/>
          <p:nvPr/>
        </p:nvSpPr>
        <p:spPr>
          <a:xfrm>
            <a:off x="6642106" y="2920097"/>
            <a:ext cx="4926800" cy="2862322"/>
          </a:xfrm>
          <a:prstGeom prst="rect">
            <a:avLst/>
          </a:prstGeom>
          <a:noFill/>
        </p:spPr>
        <p:txBody>
          <a:bodyPr wrap="square" rtlCol="0">
            <a:spAutoFit/>
          </a:bodyPr>
          <a:lstStyle/>
          <a:p>
            <a:pPr algn="ctr"/>
            <a:endParaRPr lang="en-US" dirty="0">
              <a:solidFill>
                <a:schemeClr val="accent6">
                  <a:lumMod val="10000"/>
                </a:schemeClr>
              </a:solidFill>
              <a:latin typeface="Avenir Next" panose="020B0503020202020204" pitchFamily="34" charset="0"/>
            </a:endParaRPr>
          </a:p>
          <a:p>
            <a:pPr algn="ctr"/>
            <a:r>
              <a:rPr lang="en-US" dirty="0">
                <a:solidFill>
                  <a:schemeClr val="accent6">
                    <a:lumMod val="10000"/>
                  </a:schemeClr>
                </a:solidFill>
                <a:latin typeface="Avenir Next" panose="020B0503020202020204" pitchFamily="34" charset="0"/>
              </a:rPr>
              <a:t>To </a:t>
            </a:r>
            <a:r>
              <a:rPr lang="en-US" b="1" dirty="0">
                <a:solidFill>
                  <a:schemeClr val="accent6">
                    <a:lumMod val="10000"/>
                  </a:schemeClr>
                </a:solidFill>
                <a:latin typeface="Avenir Next" panose="020B0503020202020204" pitchFamily="34" charset="0"/>
              </a:rPr>
              <a:t>optimize the operations of </a:t>
            </a:r>
            <a:r>
              <a:rPr lang="en-US" b="1" dirty="0" err="1">
                <a:solidFill>
                  <a:schemeClr val="accent6">
                    <a:lumMod val="10000"/>
                  </a:schemeClr>
                </a:solidFill>
                <a:latin typeface="Avenir Next" panose="020B0503020202020204" pitchFamily="34" charset="0"/>
              </a:rPr>
              <a:t>Olist</a:t>
            </a:r>
            <a:r>
              <a:rPr lang="en-US" b="1" dirty="0">
                <a:solidFill>
                  <a:schemeClr val="accent6">
                    <a:lumMod val="10000"/>
                  </a:schemeClr>
                </a:solidFill>
                <a:latin typeface="Avenir Next" panose="020B0503020202020204" pitchFamily="34" charset="0"/>
              </a:rPr>
              <a:t> and increase their profitability,</a:t>
            </a:r>
            <a:r>
              <a:rPr lang="en-US" dirty="0">
                <a:solidFill>
                  <a:schemeClr val="accent6">
                    <a:lumMod val="10000"/>
                  </a:schemeClr>
                </a:solidFill>
                <a:latin typeface="Avenir Next" panose="020B0503020202020204" pitchFamily="34" charset="0"/>
              </a:rPr>
              <a:t> we </a:t>
            </a:r>
            <a:r>
              <a:rPr lang="en-US" dirty="0" err="1">
                <a:solidFill>
                  <a:schemeClr val="accent6">
                    <a:lumMod val="10000"/>
                  </a:schemeClr>
                </a:solidFill>
                <a:latin typeface="Avenir Next" panose="020B0503020202020204" pitchFamily="34" charset="0"/>
              </a:rPr>
              <a:t>analysed</a:t>
            </a:r>
            <a:r>
              <a:rPr lang="en-US" dirty="0">
                <a:solidFill>
                  <a:schemeClr val="accent6">
                    <a:lumMod val="10000"/>
                  </a:schemeClr>
                </a:solidFill>
                <a:latin typeface="Avenir Next" panose="020B0503020202020204" pitchFamily="34" charset="0"/>
              </a:rPr>
              <a:t>:</a:t>
            </a:r>
          </a:p>
          <a:p>
            <a:pPr algn="ctr"/>
            <a:endParaRPr lang="en-US" dirty="0">
              <a:solidFill>
                <a:schemeClr val="accent6">
                  <a:lumMod val="10000"/>
                </a:schemeClr>
              </a:solidFill>
              <a:latin typeface="Avenir Next" panose="020B0503020202020204" pitchFamily="34" charset="0"/>
            </a:endParaRPr>
          </a:p>
          <a:p>
            <a:pPr algn="ctr"/>
            <a:r>
              <a:rPr lang="en-US" dirty="0">
                <a:solidFill>
                  <a:srgbClr val="009051"/>
                </a:solidFill>
                <a:latin typeface="Avenir Next" panose="020B0503020202020204" pitchFamily="34" charset="0"/>
              </a:rPr>
              <a:t>72 product categories</a:t>
            </a:r>
          </a:p>
          <a:p>
            <a:pPr algn="ctr"/>
            <a:r>
              <a:rPr lang="en-US" dirty="0">
                <a:solidFill>
                  <a:srgbClr val="009051"/>
                </a:solidFill>
                <a:latin typeface="Avenir Next" panose="020B0503020202020204" pitchFamily="34" charset="0"/>
              </a:rPr>
              <a:t>32951 products</a:t>
            </a:r>
          </a:p>
          <a:p>
            <a:pPr algn="ctr"/>
            <a:r>
              <a:rPr lang="en-US" dirty="0">
                <a:solidFill>
                  <a:srgbClr val="009051"/>
                </a:solidFill>
                <a:latin typeface="Avenir Next" panose="020B0503020202020204" pitchFamily="34" charset="0"/>
              </a:rPr>
              <a:t>3095 sellers</a:t>
            </a:r>
          </a:p>
          <a:p>
            <a:pPr algn="ctr"/>
            <a:r>
              <a:rPr lang="en-US" dirty="0">
                <a:solidFill>
                  <a:srgbClr val="009051"/>
                </a:solidFill>
                <a:latin typeface="Avenir Next" panose="020B0503020202020204" pitchFamily="34" charset="0"/>
              </a:rPr>
              <a:t>99,441 orders</a:t>
            </a:r>
          </a:p>
          <a:p>
            <a:pPr algn="ctr"/>
            <a:r>
              <a:rPr lang="en-IN" i="0" u="none" strike="noStrike" dirty="0">
                <a:solidFill>
                  <a:srgbClr val="009051"/>
                </a:solidFill>
                <a:effectLst/>
                <a:latin typeface="Avenir Next" panose="020B0503020202020204" pitchFamily="34" charset="0"/>
              </a:rPr>
              <a:t>96,096</a:t>
            </a:r>
            <a:r>
              <a:rPr lang="en-US" i="0" u="none" strike="noStrike" dirty="0">
                <a:solidFill>
                  <a:srgbClr val="009051"/>
                </a:solidFill>
                <a:effectLst/>
                <a:latin typeface="Avenir Next" panose="020B0503020202020204" pitchFamily="34" charset="0"/>
              </a:rPr>
              <a:t> customers</a:t>
            </a:r>
            <a:endParaRPr lang="en-US" dirty="0">
              <a:solidFill>
                <a:srgbClr val="009051"/>
              </a:solidFill>
              <a:latin typeface="Avenir Next" panose="020B0503020202020204" pitchFamily="34" charset="0"/>
            </a:endParaRPr>
          </a:p>
          <a:p>
            <a:endParaRPr lang="en-US" dirty="0"/>
          </a:p>
        </p:txBody>
      </p:sp>
    </p:spTree>
    <p:extLst>
      <p:ext uri="{BB962C8B-B14F-4D97-AF65-F5344CB8AC3E}">
        <p14:creationId xmlns:p14="http://schemas.microsoft.com/office/powerpoint/2010/main" val="382222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6" name="TextBox 144">
            <a:extLst>
              <a:ext uri="{FF2B5EF4-FFF2-40B4-BE49-F238E27FC236}">
                <a16:creationId xmlns:a16="http://schemas.microsoft.com/office/drawing/2014/main" id="{7FB52791-9CF6-A1EB-088D-CD2C92DF4D0C}"/>
              </a:ext>
            </a:extLst>
          </p:cNvPr>
          <p:cNvSpPr txBox="1"/>
          <p:nvPr/>
        </p:nvSpPr>
        <p:spPr>
          <a:xfrm>
            <a:off x="6530951" y="5088151"/>
            <a:ext cx="5139877" cy="993082"/>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San</a:t>
            </a:r>
            <a:r>
              <a:rPr lang="zh-CN" altLang="en-US" sz="1500" b="1" dirty="0">
                <a:solidFill>
                  <a:srgbClr val="009739"/>
                </a:solidFill>
                <a:latin typeface="Avenir Next" panose="020B0503020202020204" pitchFamily="34" charset="0"/>
              </a:rPr>
              <a:t> </a:t>
            </a:r>
            <a:r>
              <a:rPr lang="en-US" altLang="zh-CN" sz="1500" b="1" dirty="0">
                <a:solidFill>
                  <a:srgbClr val="009739"/>
                </a:solidFill>
                <a:latin typeface="Avenir Next" panose="020B0503020202020204" pitchFamily="34" charset="0"/>
              </a:rPr>
              <a:t>Paulo</a:t>
            </a:r>
            <a:r>
              <a:rPr lang="zh-CN" altLang="en-US" sz="1500" b="1" dirty="0">
                <a:solidFill>
                  <a:srgbClr val="009739"/>
                </a:solidFill>
                <a:latin typeface="Avenir Next" panose="020B0503020202020204" pitchFamily="34" charset="0"/>
              </a:rPr>
              <a:t> </a:t>
            </a:r>
            <a:r>
              <a:rPr lang="en-US" altLang="zh-CN" sz="1500" b="1" dirty="0">
                <a:solidFill>
                  <a:srgbClr val="009739"/>
                </a:solidFill>
                <a:latin typeface="Avenir Next" panose="020B0503020202020204" pitchFamily="34" charset="0"/>
              </a:rPr>
              <a:t>has the most attractive growth prospects</a:t>
            </a:r>
            <a:endParaRPr lang="en-US" sz="1500" b="1" dirty="0">
              <a:solidFill>
                <a:srgbClr val="009739"/>
              </a:solidFill>
              <a:latin typeface="Avenir Next" panose="020B0503020202020204" pitchFamily="34" charset="0"/>
            </a:endParaRPr>
          </a:p>
          <a:p>
            <a:pPr>
              <a:lnSpc>
                <a:spcPct val="90000"/>
              </a:lnSpc>
            </a:pPr>
            <a:r>
              <a:rPr lang="en-US" altLang="zh-CN" sz="1400" dirty="0">
                <a:solidFill>
                  <a:schemeClr val="bg2">
                    <a:lumMod val="10000"/>
                  </a:schemeClr>
                </a:solidFill>
                <a:latin typeface="Avenir Next" panose="020B0503020202020204" pitchFamily="34" charset="0"/>
              </a:rPr>
              <a:t>While the overall volume increased, both order</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volume</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and</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growth</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rate</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in</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San</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Paulo</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are</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significantly</a:t>
            </a:r>
            <a:r>
              <a:rPr lang="zh-CN" altLang="en-US" sz="1400" dirty="0">
                <a:solidFill>
                  <a:schemeClr val="bg2">
                    <a:lumMod val="10000"/>
                  </a:schemeClr>
                </a:solidFill>
                <a:latin typeface="Avenir Next" panose="020B0503020202020204" pitchFamily="34" charset="0"/>
              </a:rPr>
              <a:t> </a:t>
            </a:r>
            <a:r>
              <a:rPr lang="en-US" altLang="zh-CN" sz="1400" dirty="0">
                <a:solidFill>
                  <a:schemeClr val="bg2">
                    <a:lumMod val="10000"/>
                  </a:schemeClr>
                </a:solidFill>
                <a:latin typeface="Avenir Next" panose="020B0503020202020204" pitchFamily="34" charset="0"/>
              </a:rPr>
              <a:t>higher than the rest of the regions</a:t>
            </a:r>
            <a:endParaRPr lang="en-US" sz="1400" dirty="0">
              <a:solidFill>
                <a:schemeClr val="bg2">
                  <a:lumMod val="10000"/>
                </a:schemeClr>
              </a:solidFill>
              <a:latin typeface="Avenir Next" panose="020B0503020202020204" pitchFamily="34" charset="0"/>
            </a:endParaRPr>
          </a:p>
        </p:txBody>
      </p:sp>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2060"/>
          </a:solidFill>
          <a:ln>
            <a:solidFill>
              <a:srgbClr val="002060"/>
            </a:solidFill>
          </a:ln>
        </p:spPr>
        <p:txBody>
          <a:bodyPr/>
          <a:lstStyle/>
          <a:p>
            <a:fld id="{F97EA6E0-ACB3-C744-814F-68814E5220CF}" type="slidenum">
              <a:rPr lang="en-US" smtClean="0"/>
              <a:t>3</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22927" y="776767"/>
            <a:ext cx="10945812" cy="552796"/>
          </a:xfrm>
        </p:spPr>
        <p:txBody>
          <a:bodyPr vert="horz"/>
          <a:lstStyle/>
          <a:p>
            <a:r>
              <a:rPr kumimoji="1" lang="en-US" altLang="zh-CN" dirty="0">
                <a:solidFill>
                  <a:schemeClr val="bg2">
                    <a:lumMod val="10000"/>
                  </a:schemeClr>
                </a:solidFill>
                <a:latin typeface="Avenir Next" panose="020B0503020202020204" pitchFamily="34" charset="0"/>
                <a:cs typeface="Arial" panose="020B0604020202020204" pitchFamily="34" charset="0"/>
              </a:rPr>
              <a:t>Has </a:t>
            </a:r>
            <a:r>
              <a:rPr kumimoji="1" lang="en-US" altLang="zh-CN" dirty="0" err="1">
                <a:solidFill>
                  <a:schemeClr val="bg2">
                    <a:lumMod val="10000"/>
                  </a:schemeClr>
                </a:solidFill>
                <a:latin typeface="Avenir Next" panose="020B0503020202020204" pitchFamily="34" charset="0"/>
                <a:cs typeface="Arial" panose="020B0604020202020204" pitchFamily="34" charset="0"/>
              </a:rPr>
              <a:t>Olist</a:t>
            </a:r>
            <a:r>
              <a:rPr kumimoji="1" lang="en-US" altLang="zh-CN" dirty="0">
                <a:solidFill>
                  <a:schemeClr val="bg2">
                    <a:lumMod val="10000"/>
                  </a:schemeClr>
                </a:solidFill>
                <a:latin typeface="Avenir Next" panose="020B0503020202020204" pitchFamily="34" charset="0"/>
                <a:cs typeface="Arial" panose="020B0604020202020204" pitchFamily="34" charset="0"/>
              </a:rPr>
              <a:t> been able to capture sales from 2016 to 2018?</a:t>
            </a:r>
            <a:endParaRPr kumimoji="1" lang="zh-CN" altLang="en-US" dirty="0">
              <a:solidFill>
                <a:schemeClr val="bg2">
                  <a:lumMod val="10000"/>
                </a:schemeClr>
              </a:solidFill>
              <a:latin typeface="Avenir Next" panose="020B0503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06D427D8-B504-FD55-8E38-66E6B9FF3228}"/>
              </a:ext>
            </a:extLst>
          </p:cNvPr>
          <p:cNvPicPr>
            <a:picLocks noChangeAspect="1"/>
          </p:cNvPicPr>
          <p:nvPr/>
        </p:nvPicPr>
        <p:blipFill>
          <a:blip r:embed="rId5"/>
          <a:stretch>
            <a:fillRect/>
          </a:stretch>
        </p:blipFill>
        <p:spPr>
          <a:xfrm>
            <a:off x="322927" y="1458927"/>
            <a:ext cx="5725833" cy="3537747"/>
          </a:xfrm>
          <a:prstGeom prst="rect">
            <a:avLst/>
          </a:prstGeom>
        </p:spPr>
      </p:pic>
      <p:pic>
        <p:nvPicPr>
          <p:cNvPr id="13" name="Picture 12" descr="Chart, bar chart&#10;&#10;Description automatically generated">
            <a:extLst>
              <a:ext uri="{FF2B5EF4-FFF2-40B4-BE49-F238E27FC236}">
                <a16:creationId xmlns:a16="http://schemas.microsoft.com/office/drawing/2014/main" id="{4FD6882B-E9F2-70C4-1689-7A093BA55120}"/>
              </a:ext>
            </a:extLst>
          </p:cNvPr>
          <p:cNvPicPr>
            <a:picLocks noChangeAspect="1"/>
          </p:cNvPicPr>
          <p:nvPr/>
        </p:nvPicPr>
        <p:blipFill>
          <a:blip r:embed="rId6"/>
          <a:stretch>
            <a:fillRect/>
          </a:stretch>
        </p:blipFill>
        <p:spPr>
          <a:xfrm>
            <a:off x="6048760" y="1450286"/>
            <a:ext cx="5725833" cy="3537747"/>
          </a:xfrm>
          <a:prstGeom prst="rect">
            <a:avLst/>
          </a:prstGeom>
        </p:spPr>
      </p:pic>
      <p:sp>
        <p:nvSpPr>
          <p:cNvPr id="85" name="文本框 84">
            <a:extLst>
              <a:ext uri="{FF2B5EF4-FFF2-40B4-BE49-F238E27FC236}">
                <a16:creationId xmlns:a16="http://schemas.microsoft.com/office/drawing/2014/main" id="{1552A1AC-2E4C-5830-C23E-63CDF47C38BA}"/>
              </a:ext>
            </a:extLst>
          </p:cNvPr>
          <p:cNvSpPr txBox="1"/>
          <p:nvPr/>
        </p:nvSpPr>
        <p:spPr>
          <a:xfrm>
            <a:off x="6530951" y="2895993"/>
            <a:ext cx="1745566" cy="646331"/>
          </a:xfrm>
          <a:prstGeom prst="rect">
            <a:avLst/>
          </a:prstGeom>
          <a:noFill/>
        </p:spPr>
        <p:txBody>
          <a:bodyPr wrap="square" rtlCol="0">
            <a:spAutoFit/>
          </a:bodyPr>
          <a:lstStyle/>
          <a:p>
            <a:r>
              <a:rPr lang="en-US" altLang="zh-CN" sz="1200" b="1" u="sng" dirty="0">
                <a:solidFill>
                  <a:schemeClr val="bg2">
                    <a:lumMod val="10000"/>
                  </a:schemeClr>
                </a:solidFill>
                <a:latin typeface="Avenir Book" panose="02000503020000020003" pitchFamily="2" charset="0"/>
              </a:rPr>
              <a:t>Growth</a:t>
            </a:r>
            <a:r>
              <a:rPr lang="zh-CN" altLang="en-US" sz="1200" b="1" u="sng" dirty="0">
                <a:solidFill>
                  <a:schemeClr val="bg2">
                    <a:lumMod val="10000"/>
                  </a:schemeClr>
                </a:solidFill>
                <a:latin typeface="Avenir Book" panose="02000503020000020003" pitchFamily="2" charset="0"/>
              </a:rPr>
              <a:t> </a:t>
            </a:r>
            <a:r>
              <a:rPr lang="en-US" altLang="zh-CN" sz="1200" b="1" u="sng" dirty="0">
                <a:solidFill>
                  <a:schemeClr val="bg2">
                    <a:lumMod val="10000"/>
                  </a:schemeClr>
                </a:solidFill>
                <a:latin typeface="Avenir Book" panose="02000503020000020003" pitchFamily="2" charset="0"/>
              </a:rPr>
              <a:t>Rate</a:t>
            </a:r>
          </a:p>
          <a:p>
            <a:r>
              <a:rPr lang="en-US" altLang="zh-CN" sz="1200" dirty="0">
                <a:solidFill>
                  <a:schemeClr val="bg2">
                    <a:lumMod val="10000"/>
                  </a:schemeClr>
                </a:solidFill>
                <a:latin typeface="Avenir Book" panose="02000503020000020003" pitchFamily="2" charset="0"/>
              </a:rPr>
              <a:t>San</a:t>
            </a:r>
            <a:r>
              <a:rPr lang="zh-CN" altLang="en-US" sz="1200" dirty="0">
                <a:solidFill>
                  <a:schemeClr val="bg2">
                    <a:lumMod val="10000"/>
                  </a:schemeClr>
                </a:solidFill>
                <a:latin typeface="Avenir Book" panose="02000503020000020003" pitchFamily="2" charset="0"/>
              </a:rPr>
              <a:t> </a:t>
            </a:r>
            <a:r>
              <a:rPr lang="en-US" altLang="zh-CN" sz="1200" dirty="0">
                <a:solidFill>
                  <a:schemeClr val="bg2">
                    <a:lumMod val="10000"/>
                  </a:schemeClr>
                </a:solidFill>
                <a:latin typeface="Avenir Book" panose="02000503020000020003" pitchFamily="2" charset="0"/>
              </a:rPr>
              <a:t>Paulo:</a:t>
            </a:r>
            <a:r>
              <a:rPr lang="zh-CN" altLang="en-US" sz="1200" dirty="0">
                <a:solidFill>
                  <a:schemeClr val="bg2">
                    <a:lumMod val="10000"/>
                  </a:schemeClr>
                </a:solidFill>
                <a:latin typeface="Avenir Book" panose="02000503020000020003" pitchFamily="2" charset="0"/>
              </a:rPr>
              <a:t> </a:t>
            </a:r>
            <a:r>
              <a:rPr lang="en-US" altLang="zh-CN" sz="1200" dirty="0">
                <a:solidFill>
                  <a:schemeClr val="bg2">
                    <a:lumMod val="10000"/>
                  </a:schemeClr>
                </a:solidFill>
                <a:latin typeface="Avenir Book" panose="02000503020000020003" pitchFamily="2" charset="0"/>
              </a:rPr>
              <a:t>34.4%</a:t>
            </a:r>
          </a:p>
          <a:p>
            <a:r>
              <a:rPr lang="en-US" altLang="zh-CN" sz="1200" dirty="0">
                <a:solidFill>
                  <a:schemeClr val="bg2">
                    <a:lumMod val="10000"/>
                  </a:schemeClr>
                </a:solidFill>
                <a:latin typeface="Avenir Book" panose="02000503020000020003" pitchFamily="2" charset="0"/>
              </a:rPr>
              <a:t>Others:</a:t>
            </a:r>
            <a:r>
              <a:rPr lang="zh-CN" altLang="en-US" sz="1200" dirty="0">
                <a:solidFill>
                  <a:schemeClr val="bg2">
                    <a:lumMod val="10000"/>
                  </a:schemeClr>
                </a:solidFill>
                <a:latin typeface="Avenir Book" panose="02000503020000020003" pitchFamily="2" charset="0"/>
              </a:rPr>
              <a:t> </a:t>
            </a:r>
            <a:r>
              <a:rPr lang="en-US" altLang="zh-CN" sz="1200" dirty="0">
                <a:solidFill>
                  <a:schemeClr val="bg2">
                    <a:lumMod val="10000"/>
                  </a:schemeClr>
                </a:solidFill>
                <a:latin typeface="Avenir Book" panose="02000503020000020003" pitchFamily="2" charset="0"/>
              </a:rPr>
              <a:t>(10.2%)</a:t>
            </a:r>
            <a:endParaRPr lang="en-US" sz="1200" dirty="0">
              <a:solidFill>
                <a:schemeClr val="bg2">
                  <a:lumMod val="10000"/>
                </a:schemeClr>
              </a:solidFill>
              <a:latin typeface="Avenir Book" panose="02000503020000020003" pitchFamily="2" charset="0"/>
            </a:endParaRPr>
          </a:p>
        </p:txBody>
      </p:sp>
      <p:sp>
        <p:nvSpPr>
          <p:cNvPr id="14" name="TextBox 144">
            <a:extLst>
              <a:ext uri="{FF2B5EF4-FFF2-40B4-BE49-F238E27FC236}">
                <a16:creationId xmlns:a16="http://schemas.microsoft.com/office/drawing/2014/main" id="{9D9F964F-2681-0F94-BED4-944BDB64D7FE}"/>
              </a:ext>
            </a:extLst>
          </p:cNvPr>
          <p:cNvSpPr txBox="1"/>
          <p:nvPr/>
        </p:nvSpPr>
        <p:spPr>
          <a:xfrm>
            <a:off x="707852" y="5088151"/>
            <a:ext cx="5340908" cy="993082"/>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19.8% increase in total number of orders</a:t>
            </a:r>
            <a:endParaRPr lang="en-US" sz="1500" b="1" dirty="0">
              <a:solidFill>
                <a:srgbClr val="009739"/>
              </a:solidFill>
              <a:latin typeface="Avenir Next" panose="020B0503020202020204" pitchFamily="34" charset="0"/>
            </a:endParaRPr>
          </a:p>
          <a:p>
            <a:pPr>
              <a:lnSpc>
                <a:spcPct val="90000"/>
              </a:lnSpc>
            </a:pPr>
            <a:r>
              <a:rPr lang="en-US" altLang="zh-CN" sz="1400" dirty="0">
                <a:solidFill>
                  <a:schemeClr val="bg2">
                    <a:lumMod val="10000"/>
                  </a:schemeClr>
                </a:solidFill>
                <a:latin typeface="Avenir Next" panose="020B0503020202020204" pitchFamily="34" charset="0"/>
              </a:rPr>
              <a:t>The e-commerce market in Brazil experienced increase from 2016 to 2018 and apart from a few outliers, </a:t>
            </a:r>
            <a:r>
              <a:rPr lang="en-US" altLang="zh-CN" sz="1400" dirty="0" err="1">
                <a:solidFill>
                  <a:schemeClr val="bg2">
                    <a:lumMod val="10000"/>
                  </a:schemeClr>
                </a:solidFill>
                <a:latin typeface="Avenir Next" panose="020B0503020202020204" pitchFamily="34" charset="0"/>
              </a:rPr>
              <a:t>Olist’s</a:t>
            </a:r>
            <a:r>
              <a:rPr lang="en-US" altLang="zh-CN" sz="1400" dirty="0">
                <a:solidFill>
                  <a:schemeClr val="bg2">
                    <a:lumMod val="10000"/>
                  </a:schemeClr>
                </a:solidFill>
                <a:latin typeface="Avenir Next" panose="020B0503020202020204" pitchFamily="34" charset="0"/>
              </a:rPr>
              <a:t> sales have been reflective of the same.</a:t>
            </a:r>
            <a:endParaRPr lang="en-US" sz="1400" dirty="0">
              <a:solidFill>
                <a:schemeClr val="bg2">
                  <a:lumMod val="10000"/>
                </a:schemeClr>
              </a:solidFill>
              <a:latin typeface="Avenir Next" panose="020B0503020202020204" pitchFamily="34" charset="0"/>
            </a:endParaRPr>
          </a:p>
        </p:txBody>
      </p:sp>
      <p:cxnSp>
        <p:nvCxnSpPr>
          <p:cNvPr id="16" name="Straight Connector 15">
            <a:extLst>
              <a:ext uri="{FF2B5EF4-FFF2-40B4-BE49-F238E27FC236}">
                <a16:creationId xmlns:a16="http://schemas.microsoft.com/office/drawing/2014/main" id="{EF927336-619C-4EDC-B693-427EB8BA39A7}"/>
              </a:ext>
            </a:extLst>
          </p:cNvPr>
          <p:cNvCxnSpPr>
            <a:cxnSpLocks/>
          </p:cNvCxnSpPr>
          <p:nvPr/>
        </p:nvCxnSpPr>
        <p:spPr>
          <a:xfrm>
            <a:off x="3872909" y="1955726"/>
            <a:ext cx="0" cy="2487687"/>
          </a:xfrm>
          <a:prstGeom prst="line">
            <a:avLst/>
          </a:prstGeom>
          <a:ln w="22225">
            <a:solidFill>
              <a:schemeClr val="accent1">
                <a:alpha val="33622"/>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61CA0B-6312-CDB6-ED58-36E30F743F07}"/>
              </a:ext>
            </a:extLst>
          </p:cNvPr>
          <p:cNvCxnSpPr>
            <a:cxnSpLocks/>
          </p:cNvCxnSpPr>
          <p:nvPr/>
        </p:nvCxnSpPr>
        <p:spPr>
          <a:xfrm>
            <a:off x="4882559" y="1955726"/>
            <a:ext cx="0" cy="2487687"/>
          </a:xfrm>
          <a:prstGeom prst="line">
            <a:avLst/>
          </a:prstGeom>
          <a:ln w="22225">
            <a:solidFill>
              <a:schemeClr val="accent1">
                <a:alpha val="33622"/>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B0FF7A-FE6D-EE80-A335-122286720390}"/>
              </a:ext>
            </a:extLst>
          </p:cNvPr>
          <p:cNvSpPr txBox="1"/>
          <p:nvPr/>
        </p:nvSpPr>
        <p:spPr>
          <a:xfrm>
            <a:off x="2980719" y="2403061"/>
            <a:ext cx="813915" cy="369332"/>
          </a:xfrm>
          <a:prstGeom prst="rect">
            <a:avLst/>
          </a:prstGeom>
          <a:noFill/>
          <a:ln>
            <a:solidFill>
              <a:srgbClr val="002060"/>
            </a:solidFill>
          </a:ln>
        </p:spPr>
        <p:txBody>
          <a:bodyPr wrap="square" rtlCol="0">
            <a:spAutoFit/>
          </a:bodyPr>
          <a:lstStyle/>
          <a:p>
            <a:pPr algn="r"/>
            <a:r>
              <a:rPr lang="en-US" sz="900" dirty="0">
                <a:latin typeface="Avenir Book" panose="02000503020000020003" pitchFamily="2" charset="0"/>
              </a:rPr>
              <a:t>Black Friday sales</a:t>
            </a:r>
          </a:p>
        </p:txBody>
      </p:sp>
      <p:sp>
        <p:nvSpPr>
          <p:cNvPr id="21" name="TextBox 20">
            <a:extLst>
              <a:ext uri="{FF2B5EF4-FFF2-40B4-BE49-F238E27FC236}">
                <a16:creationId xmlns:a16="http://schemas.microsoft.com/office/drawing/2014/main" id="{CD7DEA3F-2A46-FFEE-BB1A-47DB0685A5F4}"/>
              </a:ext>
            </a:extLst>
          </p:cNvPr>
          <p:cNvSpPr txBox="1"/>
          <p:nvPr/>
        </p:nvSpPr>
        <p:spPr>
          <a:xfrm>
            <a:off x="4927600" y="2033729"/>
            <a:ext cx="813915" cy="369332"/>
          </a:xfrm>
          <a:prstGeom prst="rect">
            <a:avLst/>
          </a:prstGeom>
          <a:noFill/>
          <a:ln>
            <a:solidFill>
              <a:srgbClr val="002060"/>
            </a:solidFill>
          </a:ln>
        </p:spPr>
        <p:txBody>
          <a:bodyPr wrap="square" rtlCol="0">
            <a:spAutoFit/>
          </a:bodyPr>
          <a:lstStyle/>
          <a:p>
            <a:r>
              <a:rPr lang="en-US" sz="900" dirty="0">
                <a:latin typeface="Avenir Book" panose="02000503020000020003" pitchFamily="2" charset="0"/>
              </a:rPr>
              <a:t>FIFA World Cup</a:t>
            </a:r>
          </a:p>
        </p:txBody>
      </p:sp>
    </p:spTree>
    <p:extLst>
      <p:ext uri="{BB962C8B-B14F-4D97-AF65-F5344CB8AC3E}">
        <p14:creationId xmlns:p14="http://schemas.microsoft.com/office/powerpoint/2010/main" val="375645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extLst>
              <p:ext uri="{D42A27DB-BD31-4B8C-83A1-F6EECF244321}">
                <p14:modId xmlns:p14="http://schemas.microsoft.com/office/powerpoint/2010/main" val="40606030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4</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78230" y="727294"/>
            <a:ext cx="10945812" cy="552796"/>
          </a:xfrm>
        </p:spPr>
        <p:txBody>
          <a:bodyPr vert="horz"/>
          <a:lstStyle/>
          <a:p>
            <a:r>
              <a:rPr kumimoji="1" lang="en-US" altLang="zh-CN" dirty="0">
                <a:solidFill>
                  <a:schemeClr val="bg2">
                    <a:lumMod val="10000"/>
                  </a:schemeClr>
                </a:solidFill>
                <a:latin typeface="Avenir Next" panose="020B0503020202020204" pitchFamily="34" charset="0"/>
                <a:cs typeface="Arial" panose="020B0604020202020204" pitchFamily="34" charset="0"/>
              </a:rPr>
              <a:t>Which areas in Brazil generate the most orders?</a:t>
            </a:r>
            <a:endParaRPr kumimoji="1" lang="en-GB" altLang="zh-CN" dirty="0">
              <a:solidFill>
                <a:schemeClr val="bg2">
                  <a:lumMod val="10000"/>
                </a:schemeClr>
              </a:solidFill>
              <a:latin typeface="Avenir Next" panose="020B0503020202020204" pitchFamily="34" charset="0"/>
              <a:cs typeface="Arial" panose="020B0604020202020204" pitchFamily="34" charset="0"/>
            </a:endParaRPr>
          </a:p>
        </p:txBody>
      </p:sp>
      <p:pic>
        <p:nvPicPr>
          <p:cNvPr id="15" name="Picture 14" descr="A picture containing timeline&#10;&#10;Description automatically generated">
            <a:extLst>
              <a:ext uri="{FF2B5EF4-FFF2-40B4-BE49-F238E27FC236}">
                <a16:creationId xmlns:a16="http://schemas.microsoft.com/office/drawing/2014/main" id="{8B8A32A3-2FDB-14C0-339E-DBEC77807CC3}"/>
              </a:ext>
            </a:extLst>
          </p:cNvPr>
          <p:cNvPicPr>
            <a:picLocks noChangeAspect="1"/>
          </p:cNvPicPr>
          <p:nvPr/>
        </p:nvPicPr>
        <p:blipFill>
          <a:blip r:embed="rId5"/>
          <a:stretch>
            <a:fillRect/>
          </a:stretch>
        </p:blipFill>
        <p:spPr>
          <a:xfrm>
            <a:off x="5397801" y="1280090"/>
            <a:ext cx="6255643" cy="3865094"/>
          </a:xfrm>
          <a:prstGeom prst="rect">
            <a:avLst/>
          </a:prstGeom>
        </p:spPr>
      </p:pic>
      <p:pic>
        <p:nvPicPr>
          <p:cNvPr id="18" name="Picture 17" descr="Map&#10;&#10;Description automatically generated">
            <a:extLst>
              <a:ext uri="{FF2B5EF4-FFF2-40B4-BE49-F238E27FC236}">
                <a16:creationId xmlns:a16="http://schemas.microsoft.com/office/drawing/2014/main" id="{1985841D-A82C-7734-C37F-BB9C2E9BCCDA}"/>
              </a:ext>
            </a:extLst>
          </p:cNvPr>
          <p:cNvPicPr>
            <a:picLocks noChangeAspect="1"/>
          </p:cNvPicPr>
          <p:nvPr/>
        </p:nvPicPr>
        <p:blipFill rotWithShape="1">
          <a:blip r:embed="rId6"/>
          <a:srcRect l="18661" r="16737"/>
          <a:stretch/>
        </p:blipFill>
        <p:spPr>
          <a:xfrm>
            <a:off x="378230" y="1254270"/>
            <a:ext cx="5104572" cy="4876435"/>
          </a:xfrm>
          <a:prstGeom prst="rect">
            <a:avLst/>
          </a:prstGeom>
        </p:spPr>
      </p:pic>
      <p:sp>
        <p:nvSpPr>
          <p:cNvPr id="16" name="TextBox 144">
            <a:extLst>
              <a:ext uri="{FF2B5EF4-FFF2-40B4-BE49-F238E27FC236}">
                <a16:creationId xmlns:a16="http://schemas.microsoft.com/office/drawing/2014/main" id="{13BA19C8-3DDE-0CB8-3B7E-D8C1614EDDA1}"/>
              </a:ext>
            </a:extLst>
          </p:cNvPr>
          <p:cNvSpPr txBox="1"/>
          <p:nvPr/>
        </p:nvSpPr>
        <p:spPr>
          <a:xfrm>
            <a:off x="4547936" y="5171004"/>
            <a:ext cx="7105507" cy="959701"/>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Sao Paolo generates significantly more orders than rest of Brazil</a:t>
            </a:r>
            <a:endParaRPr lang="en-US" sz="1500" b="1" dirty="0">
              <a:solidFill>
                <a:srgbClr val="009739"/>
              </a:solidFill>
              <a:latin typeface="Avenir Next" panose="020B0503020202020204" pitchFamily="34" charset="0"/>
            </a:endParaRPr>
          </a:p>
          <a:p>
            <a:pPr>
              <a:lnSpc>
                <a:spcPct val="90000"/>
              </a:lnSpc>
            </a:pPr>
            <a:r>
              <a:rPr lang="en-US" altLang="zh-CN" sz="1400" dirty="0">
                <a:solidFill>
                  <a:schemeClr val="bg2">
                    <a:lumMod val="10000"/>
                  </a:schemeClr>
                </a:solidFill>
                <a:latin typeface="Avenir Next" panose="020B0503020202020204" pitchFamily="34" charset="0"/>
              </a:rPr>
              <a:t>Aligning with the growth rate, Sao Paolo has the most customers and thus, generates the most orders</a:t>
            </a:r>
            <a:endParaRPr lang="en-US" sz="1400" dirty="0">
              <a:solidFill>
                <a:schemeClr val="bg2">
                  <a:lumMod val="10000"/>
                </a:schemeClr>
              </a:solidFill>
              <a:latin typeface="Avenir Next" panose="020B0503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77759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5</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78230" y="727294"/>
            <a:ext cx="10945812" cy="552796"/>
          </a:xfrm>
        </p:spPr>
        <p:txBody>
          <a:bodyPr vert="horz"/>
          <a:lstStyle/>
          <a:p>
            <a:r>
              <a:rPr kumimoji="1" lang="en-US" altLang="zh-CN" dirty="0">
                <a:solidFill>
                  <a:schemeClr val="bg2">
                    <a:lumMod val="10000"/>
                  </a:schemeClr>
                </a:solidFill>
                <a:latin typeface="Avenir Next" panose="020B0503020202020204" pitchFamily="34" charset="0"/>
                <a:cs typeface="Arial" panose="020B0604020202020204" pitchFamily="34" charset="0"/>
              </a:rPr>
              <a:t>Are there enough sellers to fulfill the demands of the customers?</a:t>
            </a:r>
            <a:endParaRPr kumimoji="1" lang="en-GB" altLang="zh-CN" dirty="0">
              <a:solidFill>
                <a:schemeClr val="bg2">
                  <a:lumMod val="10000"/>
                </a:schemeClr>
              </a:solidFill>
              <a:latin typeface="Avenir Next" panose="020B0503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5" name="Picture 4" descr="Map&#10;&#10;Description automatically generated">
            <a:extLst>
              <a:ext uri="{FF2B5EF4-FFF2-40B4-BE49-F238E27FC236}">
                <a16:creationId xmlns:a16="http://schemas.microsoft.com/office/drawing/2014/main" id="{EBDC3E73-0046-38B6-B063-16CC065562AA}"/>
              </a:ext>
            </a:extLst>
          </p:cNvPr>
          <p:cNvPicPr>
            <a:picLocks noChangeAspect="1"/>
          </p:cNvPicPr>
          <p:nvPr/>
        </p:nvPicPr>
        <p:blipFill rotWithShape="1">
          <a:blip r:embed="rId5"/>
          <a:srcRect l="21804" r="21523"/>
          <a:stretch/>
        </p:blipFill>
        <p:spPr>
          <a:xfrm>
            <a:off x="378230" y="1231900"/>
            <a:ext cx="4652376" cy="5072093"/>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D5F3CDF7-7335-DA10-918B-EC0C64CD1D98}"/>
              </a:ext>
            </a:extLst>
          </p:cNvPr>
          <p:cNvPicPr>
            <a:picLocks noChangeAspect="1"/>
          </p:cNvPicPr>
          <p:nvPr/>
        </p:nvPicPr>
        <p:blipFill>
          <a:blip r:embed="rId6"/>
          <a:stretch>
            <a:fillRect/>
          </a:stretch>
        </p:blipFill>
        <p:spPr>
          <a:xfrm>
            <a:off x="5030247" y="1280090"/>
            <a:ext cx="6623555" cy="4098026"/>
          </a:xfrm>
          <a:prstGeom prst="rect">
            <a:avLst/>
          </a:prstGeom>
        </p:spPr>
      </p:pic>
      <p:sp>
        <p:nvSpPr>
          <p:cNvPr id="16" name="TextBox 144">
            <a:extLst>
              <a:ext uri="{FF2B5EF4-FFF2-40B4-BE49-F238E27FC236}">
                <a16:creationId xmlns:a16="http://schemas.microsoft.com/office/drawing/2014/main" id="{13BA19C8-3DDE-0CB8-3B7E-D8C1614EDDA1}"/>
              </a:ext>
            </a:extLst>
          </p:cNvPr>
          <p:cNvSpPr txBox="1"/>
          <p:nvPr/>
        </p:nvSpPr>
        <p:spPr>
          <a:xfrm>
            <a:off x="5221704" y="5360685"/>
            <a:ext cx="6432098" cy="848843"/>
          </a:xfrm>
          <a:prstGeom prst="rect">
            <a:avLst/>
          </a:prstGeom>
          <a:noFill/>
          <a:ln w="19050">
            <a:solidFill>
              <a:srgbClr val="00B050"/>
            </a:solidFill>
          </a:ln>
        </p:spPr>
        <p:txBody>
          <a:bodyPr wrap="square" lIns="90000" anchor="ctr">
            <a:noAutofit/>
          </a:bodyPr>
          <a:lstStyle/>
          <a:p>
            <a:pPr>
              <a:lnSpc>
                <a:spcPct val="90000"/>
              </a:lnSpc>
            </a:pPr>
            <a:r>
              <a:rPr lang="en-US" altLang="zh-CN" sz="1400" b="1" dirty="0">
                <a:solidFill>
                  <a:srgbClr val="009739"/>
                </a:solidFill>
                <a:latin typeface="Avenir Next" panose="020B0503020202020204" pitchFamily="34" charset="0"/>
              </a:rPr>
              <a:t>Most sellers are in Sao Paolo</a:t>
            </a:r>
          </a:p>
          <a:p>
            <a:pPr>
              <a:lnSpc>
                <a:spcPct val="90000"/>
              </a:lnSpc>
            </a:pPr>
            <a:r>
              <a:rPr lang="en-US" altLang="zh-CN" sz="1300" dirty="0">
                <a:solidFill>
                  <a:schemeClr val="bg2">
                    <a:lumMod val="10000"/>
                  </a:schemeClr>
                </a:solidFill>
                <a:latin typeface="Avenir Next" panose="020B0503020202020204" pitchFamily="34" charset="0"/>
              </a:rPr>
              <a:t>Following the pareto principle, 25% of the sellers, fulfill 75% of the demand in Brazil. Also, most sellers are in southeastern region, where majority of the customers are also concentrated.</a:t>
            </a:r>
            <a:endParaRPr lang="en-US" sz="1300" dirty="0">
              <a:solidFill>
                <a:schemeClr val="bg2">
                  <a:lumMod val="10000"/>
                </a:schemeClr>
              </a:solidFill>
              <a:latin typeface="Avenir Next" panose="020B0503020202020204" pitchFamily="34" charset="0"/>
            </a:endParaRPr>
          </a:p>
        </p:txBody>
      </p:sp>
    </p:spTree>
    <p:extLst>
      <p:ext uri="{BB962C8B-B14F-4D97-AF65-F5344CB8AC3E}">
        <p14:creationId xmlns:p14="http://schemas.microsoft.com/office/powerpoint/2010/main" val="361491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6</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78230" y="727294"/>
            <a:ext cx="10945812" cy="552796"/>
          </a:xfrm>
        </p:spPr>
        <p:txBody>
          <a:bodyPr vert="horz"/>
          <a:lstStyle/>
          <a:p>
            <a:r>
              <a:rPr kumimoji="1" lang="en-US" altLang="zh-CN" sz="2400" dirty="0">
                <a:solidFill>
                  <a:schemeClr val="bg2">
                    <a:lumMod val="10000"/>
                  </a:schemeClr>
                </a:solidFill>
                <a:latin typeface="Avenir Next" panose="020B0503020202020204" pitchFamily="34" charset="0"/>
                <a:cs typeface="Arial" panose="020B0604020202020204" pitchFamily="34" charset="0"/>
              </a:rPr>
              <a:t>Has </a:t>
            </a:r>
            <a:r>
              <a:rPr kumimoji="1" lang="en-US" altLang="zh-CN" sz="2400" dirty="0" err="1">
                <a:solidFill>
                  <a:schemeClr val="bg2">
                    <a:lumMod val="10000"/>
                  </a:schemeClr>
                </a:solidFill>
                <a:latin typeface="Avenir Next" panose="020B0503020202020204" pitchFamily="34" charset="0"/>
                <a:cs typeface="Arial" panose="020B0604020202020204" pitchFamily="34" charset="0"/>
              </a:rPr>
              <a:t>Olist</a:t>
            </a:r>
            <a:r>
              <a:rPr kumimoji="1" lang="en-US" altLang="zh-CN" sz="2400" dirty="0">
                <a:solidFill>
                  <a:schemeClr val="bg2">
                    <a:lumMod val="10000"/>
                  </a:schemeClr>
                </a:solidFill>
                <a:latin typeface="Avenir Next" panose="020B0503020202020204" pitchFamily="34" charset="0"/>
                <a:cs typeface="Arial" panose="020B0604020202020204" pitchFamily="34" charset="0"/>
              </a:rPr>
              <a:t> been able to </a:t>
            </a:r>
            <a:r>
              <a:rPr kumimoji="1" lang="en-US" altLang="zh-CN" sz="2400" dirty="0" err="1">
                <a:solidFill>
                  <a:schemeClr val="bg2">
                    <a:lumMod val="10000"/>
                  </a:schemeClr>
                </a:solidFill>
                <a:latin typeface="Avenir Next" panose="020B0503020202020204" pitchFamily="34" charset="0"/>
                <a:cs typeface="Arial" panose="020B0604020202020204" pitchFamily="34" charset="0"/>
              </a:rPr>
              <a:t>maximise</a:t>
            </a:r>
            <a:r>
              <a:rPr kumimoji="1" lang="en-US" altLang="zh-CN" sz="2400" dirty="0">
                <a:solidFill>
                  <a:schemeClr val="bg2">
                    <a:lumMod val="10000"/>
                  </a:schemeClr>
                </a:solidFill>
                <a:latin typeface="Avenir Next" panose="020B0503020202020204" pitchFamily="34" charset="0"/>
                <a:cs typeface="Arial" panose="020B0604020202020204" pitchFamily="34" charset="0"/>
              </a:rPr>
              <a:t> its synergized customer and seller network?</a:t>
            </a:r>
            <a:endParaRPr kumimoji="1" lang="en-GB" altLang="zh-CN" sz="2400" dirty="0">
              <a:solidFill>
                <a:schemeClr val="bg2">
                  <a:lumMod val="10000"/>
                </a:schemeClr>
              </a:solidFill>
              <a:latin typeface="Avenir Next" panose="020B0503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2" name="Picture 15" descr="Map&#10;&#10;Description automatically generated">
            <a:extLst>
              <a:ext uri="{FF2B5EF4-FFF2-40B4-BE49-F238E27FC236}">
                <a16:creationId xmlns:a16="http://schemas.microsoft.com/office/drawing/2014/main" id="{60507A5A-F8CD-A3E6-A57A-10CBC63A67A1}"/>
              </a:ext>
            </a:extLst>
          </p:cNvPr>
          <p:cNvPicPr>
            <a:picLocks noChangeAspect="1"/>
          </p:cNvPicPr>
          <p:nvPr/>
        </p:nvPicPr>
        <p:blipFill rotWithShape="1">
          <a:blip r:embed="rId5"/>
          <a:srcRect l="14478" r="16364"/>
          <a:stretch/>
        </p:blipFill>
        <p:spPr>
          <a:xfrm>
            <a:off x="6448655" y="1135844"/>
            <a:ext cx="5518712" cy="4927547"/>
          </a:xfrm>
          <a:prstGeom prst="rect">
            <a:avLst/>
          </a:prstGeom>
          <a:noFill/>
        </p:spPr>
      </p:pic>
      <p:sp>
        <p:nvSpPr>
          <p:cNvPr id="16" name="TextBox 144">
            <a:extLst>
              <a:ext uri="{FF2B5EF4-FFF2-40B4-BE49-F238E27FC236}">
                <a16:creationId xmlns:a16="http://schemas.microsoft.com/office/drawing/2014/main" id="{13BA19C8-3DDE-0CB8-3B7E-D8C1614EDDA1}"/>
              </a:ext>
            </a:extLst>
          </p:cNvPr>
          <p:cNvSpPr txBox="1"/>
          <p:nvPr/>
        </p:nvSpPr>
        <p:spPr>
          <a:xfrm>
            <a:off x="415454" y="5103690"/>
            <a:ext cx="6141485" cy="959701"/>
          </a:xfrm>
          <a:prstGeom prst="rect">
            <a:avLst/>
          </a:prstGeom>
          <a:noFill/>
          <a:ln w="19050">
            <a:solidFill>
              <a:srgbClr val="00B050"/>
            </a:solidFill>
          </a:ln>
        </p:spPr>
        <p:txBody>
          <a:bodyPr wrap="square" lIns="90000" anchor="ctr">
            <a:noAutofit/>
          </a:bodyPr>
          <a:lstStyle/>
          <a:p>
            <a:pPr>
              <a:lnSpc>
                <a:spcPct val="90000"/>
              </a:lnSpc>
            </a:pPr>
            <a:r>
              <a:rPr lang="en-US" sz="1500" b="1" dirty="0" err="1">
                <a:solidFill>
                  <a:srgbClr val="009739"/>
                </a:solidFill>
                <a:latin typeface="Avenir Next" panose="020B0503020202020204" pitchFamily="34" charset="0"/>
              </a:rPr>
              <a:t>Olist</a:t>
            </a:r>
            <a:r>
              <a:rPr lang="en-US" sz="1500" b="1" dirty="0">
                <a:solidFill>
                  <a:srgbClr val="009739"/>
                </a:solidFill>
                <a:latin typeface="Avenir Next" panose="020B0503020202020204" pitchFamily="34" charset="0"/>
              </a:rPr>
              <a:t> has a strong distribution network in Southeastern Region</a:t>
            </a:r>
          </a:p>
          <a:p>
            <a:pPr>
              <a:lnSpc>
                <a:spcPct val="90000"/>
              </a:lnSpc>
            </a:pPr>
            <a:r>
              <a:rPr lang="en-US" altLang="zh-CN" sz="1400" dirty="0" err="1">
                <a:solidFill>
                  <a:schemeClr val="bg2">
                    <a:lumMod val="10000"/>
                  </a:schemeClr>
                </a:solidFill>
                <a:latin typeface="Avenir Next" panose="020B0503020202020204" pitchFamily="34" charset="0"/>
              </a:rPr>
              <a:t>Olist</a:t>
            </a:r>
            <a:r>
              <a:rPr lang="en-US" altLang="zh-CN" sz="1400" dirty="0">
                <a:solidFill>
                  <a:schemeClr val="bg2">
                    <a:lumMod val="10000"/>
                  </a:schemeClr>
                </a:solidFill>
                <a:latin typeface="Avenir Next" panose="020B0503020202020204" pitchFamily="34" charset="0"/>
              </a:rPr>
              <a:t> has been able to develop a strong distribution network in its most popular region and thus, is able to maintain is strong customer base in Sao Paolo and </a:t>
            </a:r>
            <a:r>
              <a:rPr lang="en-US" altLang="zh-CN" sz="1400" dirty="0" err="1">
                <a:solidFill>
                  <a:schemeClr val="bg2">
                    <a:lumMod val="10000"/>
                  </a:schemeClr>
                </a:solidFill>
                <a:latin typeface="Avenir Next" panose="020B0503020202020204" pitchFamily="34" charset="0"/>
              </a:rPr>
              <a:t>neighbouring</a:t>
            </a:r>
            <a:r>
              <a:rPr lang="en-US" altLang="zh-CN" sz="1400" dirty="0">
                <a:solidFill>
                  <a:schemeClr val="bg2">
                    <a:lumMod val="10000"/>
                  </a:schemeClr>
                </a:solidFill>
                <a:latin typeface="Avenir Next" panose="020B0503020202020204" pitchFamily="34" charset="0"/>
              </a:rPr>
              <a:t> areas.</a:t>
            </a:r>
            <a:endParaRPr lang="en-US" sz="1400" dirty="0">
              <a:solidFill>
                <a:schemeClr val="bg2">
                  <a:lumMod val="10000"/>
                </a:schemeClr>
              </a:solidFill>
              <a:latin typeface="Avenir Next" panose="020B050302020202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22AF6A4F-A237-AED7-CDDF-6BC8EB9D04E5}"/>
              </a:ext>
            </a:extLst>
          </p:cNvPr>
          <p:cNvPicPr>
            <a:picLocks noChangeAspect="1"/>
          </p:cNvPicPr>
          <p:nvPr/>
        </p:nvPicPr>
        <p:blipFill>
          <a:blip r:embed="rId6"/>
          <a:stretch>
            <a:fillRect/>
          </a:stretch>
        </p:blipFill>
        <p:spPr>
          <a:xfrm>
            <a:off x="415454" y="1203156"/>
            <a:ext cx="6141485" cy="3794560"/>
          </a:xfrm>
          <a:prstGeom prst="rect">
            <a:avLst/>
          </a:prstGeom>
        </p:spPr>
      </p:pic>
    </p:spTree>
    <p:extLst>
      <p:ext uri="{BB962C8B-B14F-4D97-AF65-F5344CB8AC3E}">
        <p14:creationId xmlns:p14="http://schemas.microsoft.com/office/powerpoint/2010/main" val="308002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A7DEF0-5252-E242-3DDA-E407625E1839}"/>
              </a:ext>
            </a:extLst>
          </p:cNvPr>
          <p:cNvSpPr>
            <a:spLocks noGrp="1"/>
          </p:cNvSpPr>
          <p:nvPr>
            <p:ph type="sldNum" sz="quarter" idx="12"/>
          </p:nvPr>
        </p:nvSpPr>
        <p:spPr>
          <a:xfrm>
            <a:off x="10885800" y="6303993"/>
            <a:ext cx="468000" cy="324000"/>
          </a:xfrm>
        </p:spPr>
        <p:txBody>
          <a:bodyPr anchor="ctr">
            <a:normAutofit/>
          </a:bodyPr>
          <a:lstStyle/>
          <a:p>
            <a:pPr>
              <a:spcAft>
                <a:spcPts val="600"/>
              </a:spcAft>
            </a:pPr>
            <a:fld id="{F97EA6E0-ACB3-C744-814F-68814E5220CF}" type="slidenum">
              <a:rPr lang="en-US" smtClean="0"/>
              <a:pPr>
                <a:spcAft>
                  <a:spcPts val="600"/>
                </a:spcAft>
              </a:pPr>
              <a:t>7</a:t>
            </a:fld>
            <a:endParaRPr lang="en-US"/>
          </a:p>
        </p:txBody>
      </p:sp>
      <p:sp>
        <p:nvSpPr>
          <p:cNvPr id="6" name="标题 3">
            <a:extLst>
              <a:ext uri="{FF2B5EF4-FFF2-40B4-BE49-F238E27FC236}">
                <a16:creationId xmlns:a16="http://schemas.microsoft.com/office/drawing/2014/main" id="{B70D3572-21D1-D5DD-6E20-493015009FDC}"/>
              </a:ext>
            </a:extLst>
          </p:cNvPr>
          <p:cNvSpPr>
            <a:spLocks noGrp="1"/>
          </p:cNvSpPr>
          <p:nvPr>
            <p:ph type="title"/>
          </p:nvPr>
        </p:nvSpPr>
        <p:spPr>
          <a:xfrm>
            <a:off x="356610" y="825008"/>
            <a:ext cx="11248370" cy="558000"/>
          </a:xfrm>
          <a:ln>
            <a:noFill/>
          </a:ln>
        </p:spPr>
        <p:txBody>
          <a:bodyPr vert="horz" lIns="90000" tIns="45720" rIns="0" bIns="45720" anchor="t"/>
          <a:lstStyle/>
          <a:p>
            <a:pPr algn="l"/>
            <a:r>
              <a:rPr lang="en-US" altLang="zh-CN" sz="2600" dirty="0">
                <a:solidFill>
                  <a:srgbClr val="002060"/>
                </a:solidFill>
                <a:latin typeface="Avenir Next" panose="020B0503020202020204" pitchFamily="34" charset="0"/>
                <a:ea typeface="黑体"/>
                <a:cs typeface="Arial"/>
              </a:rPr>
              <a:t>Is there seasonality in terms of number of orders?</a:t>
            </a:r>
          </a:p>
        </p:txBody>
      </p:sp>
      <p:pic>
        <p:nvPicPr>
          <p:cNvPr id="4" name="Picture 3" descr="Chart, bar chart&#10;&#10;Description automatically generated">
            <a:extLst>
              <a:ext uri="{FF2B5EF4-FFF2-40B4-BE49-F238E27FC236}">
                <a16:creationId xmlns:a16="http://schemas.microsoft.com/office/drawing/2014/main" id="{E6893B50-6C8E-DE42-B1BC-1B621B90310A}"/>
              </a:ext>
            </a:extLst>
          </p:cNvPr>
          <p:cNvPicPr>
            <a:picLocks noChangeAspect="1"/>
          </p:cNvPicPr>
          <p:nvPr/>
        </p:nvPicPr>
        <p:blipFill>
          <a:blip r:embed="rId2"/>
          <a:stretch>
            <a:fillRect/>
          </a:stretch>
        </p:blipFill>
        <p:spPr>
          <a:xfrm>
            <a:off x="6096000" y="1504453"/>
            <a:ext cx="5707476" cy="3526405"/>
          </a:xfrm>
          <a:prstGeom prst="rect">
            <a:avLst/>
          </a:prstGeom>
        </p:spPr>
      </p:pic>
      <p:pic>
        <p:nvPicPr>
          <p:cNvPr id="10" name="Picture 9" descr="Chart, bar chart&#10;&#10;Description automatically generated">
            <a:extLst>
              <a:ext uri="{FF2B5EF4-FFF2-40B4-BE49-F238E27FC236}">
                <a16:creationId xmlns:a16="http://schemas.microsoft.com/office/drawing/2014/main" id="{3DD642A4-82B6-A0B5-D1E5-2395F5511C01}"/>
              </a:ext>
            </a:extLst>
          </p:cNvPr>
          <p:cNvPicPr>
            <a:picLocks noChangeAspect="1"/>
          </p:cNvPicPr>
          <p:nvPr/>
        </p:nvPicPr>
        <p:blipFill>
          <a:blip r:embed="rId3"/>
          <a:stretch>
            <a:fillRect/>
          </a:stretch>
        </p:blipFill>
        <p:spPr>
          <a:xfrm>
            <a:off x="356610" y="1504453"/>
            <a:ext cx="5707476" cy="3526405"/>
          </a:xfrm>
          <a:prstGeom prst="rect">
            <a:avLst/>
          </a:prstGeom>
        </p:spPr>
      </p:pic>
      <p:sp>
        <p:nvSpPr>
          <p:cNvPr id="12" name="TextBox 11">
            <a:extLst>
              <a:ext uri="{FF2B5EF4-FFF2-40B4-BE49-F238E27FC236}">
                <a16:creationId xmlns:a16="http://schemas.microsoft.com/office/drawing/2014/main" id="{6CF27484-7BBA-EB14-9E26-77B4A4A92729}"/>
              </a:ext>
            </a:extLst>
          </p:cNvPr>
          <p:cNvSpPr txBox="1"/>
          <p:nvPr/>
        </p:nvSpPr>
        <p:spPr>
          <a:xfrm>
            <a:off x="702863" y="5273748"/>
            <a:ext cx="10786274" cy="769441"/>
          </a:xfrm>
          <a:prstGeom prst="rect">
            <a:avLst/>
          </a:prstGeom>
          <a:noFill/>
          <a:ln w="19050">
            <a:solidFill>
              <a:srgbClr val="00B050"/>
            </a:solidFill>
          </a:ln>
        </p:spPr>
        <p:txBody>
          <a:bodyPr wrap="square" rtlCol="0">
            <a:spAutoFit/>
          </a:bodyPr>
          <a:lstStyle/>
          <a:p>
            <a:r>
              <a:rPr kumimoji="1" lang="en-US" altLang="zh-CN" sz="1600" b="1" dirty="0" err="1">
                <a:solidFill>
                  <a:srgbClr val="00B050"/>
                </a:solidFill>
                <a:latin typeface="Avenir Next" panose="020B0503020202020204" pitchFamily="34" charset="0"/>
                <a:ea typeface="黑体"/>
                <a:cs typeface="Arial"/>
              </a:rPr>
              <a:t>Olist</a:t>
            </a:r>
            <a:r>
              <a:rPr kumimoji="1" lang="zh-CN" altLang="en-US" sz="1600" b="1" dirty="0">
                <a:solidFill>
                  <a:srgbClr val="00B050"/>
                </a:solidFill>
                <a:latin typeface="Avenir Next" panose="020B0503020202020204" pitchFamily="34" charset="0"/>
                <a:ea typeface="黑体"/>
                <a:cs typeface="Arial"/>
              </a:rPr>
              <a:t> receives more orders</a:t>
            </a:r>
            <a:r>
              <a:rPr kumimoji="1" lang="en-US" altLang="zh-CN" sz="1600" b="1" dirty="0">
                <a:solidFill>
                  <a:srgbClr val="00B050"/>
                </a:solidFill>
                <a:latin typeface="Avenir Next" panose="020B0503020202020204" pitchFamily="34" charset="0"/>
                <a:ea typeface="黑体"/>
                <a:cs typeface="Arial"/>
              </a:rPr>
              <a:t> in Summer and Spring</a:t>
            </a:r>
          </a:p>
          <a:p>
            <a:r>
              <a:rPr kumimoji="1" lang="en-US" sz="1400" dirty="0">
                <a:solidFill>
                  <a:schemeClr val="bg2">
                    <a:lumMod val="10000"/>
                  </a:schemeClr>
                </a:solidFill>
                <a:latin typeface="Avenir Next" panose="020B0503020202020204" pitchFamily="34" charset="0"/>
                <a:ea typeface="黑体"/>
                <a:cs typeface="Arial"/>
              </a:rPr>
              <a:t>This could be attributed to the longer delivery time during winter and fall. While there could be external factors contributing to the delay like heavy rain during fall and winter, </a:t>
            </a:r>
            <a:r>
              <a:rPr kumimoji="1" lang="en-US" sz="1400" dirty="0" err="1">
                <a:solidFill>
                  <a:schemeClr val="bg2">
                    <a:lumMod val="10000"/>
                  </a:schemeClr>
                </a:solidFill>
                <a:latin typeface="Avenir Next" panose="020B0503020202020204" pitchFamily="34" charset="0"/>
                <a:ea typeface="黑体"/>
                <a:cs typeface="Arial"/>
              </a:rPr>
              <a:t>Olist</a:t>
            </a:r>
            <a:r>
              <a:rPr kumimoji="1" lang="en-US" sz="1400" dirty="0">
                <a:solidFill>
                  <a:schemeClr val="bg2">
                    <a:lumMod val="10000"/>
                  </a:schemeClr>
                </a:solidFill>
                <a:latin typeface="Avenir Next" panose="020B0503020202020204" pitchFamily="34" charset="0"/>
                <a:ea typeface="黑体"/>
                <a:cs typeface="Arial"/>
              </a:rPr>
              <a:t> can work towards improving its services during this time.</a:t>
            </a:r>
            <a:endParaRPr lang="en-US" sz="1400" dirty="0">
              <a:latin typeface="Avenir Next" panose="020B0503020202020204" pitchFamily="34" charset="0"/>
            </a:endParaRPr>
          </a:p>
        </p:txBody>
      </p:sp>
    </p:spTree>
    <p:extLst>
      <p:ext uri="{BB962C8B-B14F-4D97-AF65-F5344CB8AC3E}">
        <p14:creationId xmlns:p14="http://schemas.microsoft.com/office/powerpoint/2010/main" val="214348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8</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18072" y="727295"/>
            <a:ext cx="10945812" cy="552796"/>
          </a:xfrm>
        </p:spPr>
        <p:txBody>
          <a:bodyPr vert="horz"/>
          <a:lstStyle/>
          <a:p>
            <a:r>
              <a:rPr kumimoji="1" lang="en-GB" altLang="zh-CN" dirty="0">
                <a:solidFill>
                  <a:schemeClr val="bg2">
                    <a:lumMod val="10000"/>
                  </a:schemeClr>
                </a:solidFill>
                <a:latin typeface="Avenir Next" panose="020B0503020202020204" pitchFamily="34" charset="0"/>
                <a:cs typeface="Arial" panose="020B0604020202020204" pitchFamily="34" charset="0"/>
              </a:rPr>
              <a:t>Is there a particular time in the day, when orders are more?</a:t>
            </a:r>
          </a:p>
        </p:txBody>
      </p:sp>
      <p:sp>
        <p:nvSpPr>
          <p:cNvPr id="16" name="TextBox 144">
            <a:extLst>
              <a:ext uri="{FF2B5EF4-FFF2-40B4-BE49-F238E27FC236}">
                <a16:creationId xmlns:a16="http://schemas.microsoft.com/office/drawing/2014/main" id="{13BA19C8-3DDE-0CB8-3B7E-D8C1614EDDA1}"/>
              </a:ext>
            </a:extLst>
          </p:cNvPr>
          <p:cNvSpPr txBox="1"/>
          <p:nvPr/>
        </p:nvSpPr>
        <p:spPr>
          <a:xfrm>
            <a:off x="8109440" y="2082532"/>
            <a:ext cx="2870390" cy="3062652"/>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There are more orders during the afternoon than the evening</a:t>
            </a:r>
          </a:p>
          <a:p>
            <a:pPr>
              <a:lnSpc>
                <a:spcPct val="90000"/>
              </a:lnSpc>
            </a:pPr>
            <a:r>
              <a:rPr lang="en-US" altLang="zh-CN" sz="1400" dirty="0">
                <a:solidFill>
                  <a:schemeClr val="bg2">
                    <a:lumMod val="10000"/>
                  </a:schemeClr>
                </a:solidFill>
                <a:latin typeface="Avenir Next" panose="020B0503020202020204" pitchFamily="34" charset="0"/>
              </a:rPr>
              <a:t>Contrary to expectation, there are more orders during work hours than the rest of the day. This could indicate that home makers or high schoolers could be bulk of the customers.</a:t>
            </a:r>
            <a:endParaRPr lang="en-US" sz="1400" dirty="0">
              <a:solidFill>
                <a:schemeClr val="bg2">
                  <a:lumMod val="10000"/>
                </a:schemeClr>
              </a:solidFill>
              <a:latin typeface="Avenir Next" panose="020B0503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29" name="Group 28">
            <a:extLst>
              <a:ext uri="{FF2B5EF4-FFF2-40B4-BE49-F238E27FC236}">
                <a16:creationId xmlns:a16="http://schemas.microsoft.com/office/drawing/2014/main" id="{159E3996-F59B-9305-EAFD-24D4C345E0E6}"/>
              </a:ext>
            </a:extLst>
          </p:cNvPr>
          <p:cNvGrpSpPr/>
          <p:nvPr/>
        </p:nvGrpSpPr>
        <p:grpSpPr>
          <a:xfrm>
            <a:off x="1058779" y="1574994"/>
            <a:ext cx="6821656" cy="4235808"/>
            <a:chOff x="352867" y="1280091"/>
            <a:chExt cx="7112000" cy="4394200"/>
          </a:xfrm>
        </p:grpSpPr>
        <p:pic>
          <p:nvPicPr>
            <p:cNvPr id="8" name="Picture 7" descr="Chart, line chart&#10;&#10;Description automatically generated">
              <a:extLst>
                <a:ext uri="{FF2B5EF4-FFF2-40B4-BE49-F238E27FC236}">
                  <a16:creationId xmlns:a16="http://schemas.microsoft.com/office/drawing/2014/main" id="{23F3D65E-666B-A80B-0EA0-E12773851FF0}"/>
                </a:ext>
              </a:extLst>
            </p:cNvPr>
            <p:cNvPicPr>
              <a:picLocks noChangeAspect="1"/>
            </p:cNvPicPr>
            <p:nvPr/>
          </p:nvPicPr>
          <p:blipFill>
            <a:blip r:embed="rId5"/>
            <a:stretch>
              <a:fillRect/>
            </a:stretch>
          </p:blipFill>
          <p:spPr>
            <a:xfrm>
              <a:off x="352867" y="1280091"/>
              <a:ext cx="7112000" cy="4394200"/>
            </a:xfrm>
            <a:prstGeom prst="rect">
              <a:avLst/>
            </a:prstGeom>
          </p:spPr>
        </p:pic>
        <p:cxnSp>
          <p:nvCxnSpPr>
            <p:cNvPr id="9" name="直线连接符 6">
              <a:extLst>
                <a:ext uri="{FF2B5EF4-FFF2-40B4-BE49-F238E27FC236}">
                  <a16:creationId xmlns:a16="http://schemas.microsoft.com/office/drawing/2014/main" id="{F3E80D8C-993E-A2BF-37ED-0CF0C0703359}"/>
                </a:ext>
              </a:extLst>
            </p:cNvPr>
            <p:cNvCxnSpPr>
              <a:cxnSpLocks/>
            </p:cNvCxnSpPr>
            <p:nvPr/>
          </p:nvCxnSpPr>
          <p:spPr>
            <a:xfrm>
              <a:off x="3768664" y="2260715"/>
              <a:ext cx="1735123" cy="0"/>
            </a:xfrm>
            <a:prstGeom prst="line">
              <a:avLst/>
            </a:prstGeom>
            <a:ln w="19050">
              <a:solidFill>
                <a:srgbClr val="002060">
                  <a:alpha val="6577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线连接符 10">
              <a:extLst>
                <a:ext uri="{FF2B5EF4-FFF2-40B4-BE49-F238E27FC236}">
                  <a16:creationId xmlns:a16="http://schemas.microsoft.com/office/drawing/2014/main" id="{0459E1B8-B7C8-461E-9EE0-E0CE394D622A}"/>
                </a:ext>
              </a:extLst>
            </p:cNvPr>
            <p:cNvCxnSpPr>
              <a:cxnSpLocks/>
            </p:cNvCxnSpPr>
            <p:nvPr/>
          </p:nvCxnSpPr>
          <p:spPr>
            <a:xfrm>
              <a:off x="5891026" y="2454041"/>
              <a:ext cx="901660" cy="0"/>
            </a:xfrm>
            <a:prstGeom prst="line">
              <a:avLst/>
            </a:prstGeom>
            <a:ln w="19050">
              <a:solidFill>
                <a:srgbClr val="002060">
                  <a:alpha val="6577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线连接符 25">
              <a:extLst>
                <a:ext uri="{FF2B5EF4-FFF2-40B4-BE49-F238E27FC236}">
                  <a16:creationId xmlns:a16="http://schemas.microsoft.com/office/drawing/2014/main" id="{B33971E4-7742-D5FB-EC64-644995445CE3}"/>
                </a:ext>
              </a:extLst>
            </p:cNvPr>
            <p:cNvCxnSpPr>
              <a:cxnSpLocks/>
            </p:cNvCxnSpPr>
            <p:nvPr/>
          </p:nvCxnSpPr>
          <p:spPr>
            <a:xfrm>
              <a:off x="5891026" y="2479815"/>
              <a:ext cx="0" cy="2503968"/>
            </a:xfrm>
            <a:prstGeom prst="line">
              <a:avLst/>
            </a:prstGeom>
            <a:ln w="19050">
              <a:solidFill>
                <a:srgbClr val="002060">
                  <a:alpha val="6577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线连接符 30">
              <a:extLst>
                <a:ext uri="{FF2B5EF4-FFF2-40B4-BE49-F238E27FC236}">
                  <a16:creationId xmlns:a16="http://schemas.microsoft.com/office/drawing/2014/main" id="{0CC2691D-C37C-ACA9-B8B1-A0A10309EF13}"/>
                </a:ext>
              </a:extLst>
            </p:cNvPr>
            <p:cNvCxnSpPr>
              <a:cxnSpLocks/>
            </p:cNvCxnSpPr>
            <p:nvPr/>
          </p:nvCxnSpPr>
          <p:spPr>
            <a:xfrm>
              <a:off x="5503696" y="2260715"/>
              <a:ext cx="0" cy="2723068"/>
            </a:xfrm>
            <a:prstGeom prst="line">
              <a:avLst/>
            </a:prstGeom>
            <a:ln w="19050">
              <a:solidFill>
                <a:srgbClr val="002060">
                  <a:alpha val="65770"/>
                </a:srgb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852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C61AE9D1-4447-DA27-D320-F545929A43F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 imgW="7772400" imgH="10058400" progId="TCLayout.ActiveDocument.1">
                  <p:embed/>
                </p:oleObj>
              </mc:Choice>
              <mc:Fallback>
                <p:oleObj name="think-cell 幻灯片" r:id="rId3" imgW="7772400" imgH="10058400" progId="TCLayout.ActiveDocument.1">
                  <p:embed/>
                  <p:pic>
                    <p:nvPicPr>
                      <p:cNvPr id="6" name="对象 5" hidden="1">
                        <a:extLst>
                          <a:ext uri="{FF2B5EF4-FFF2-40B4-BE49-F238E27FC236}">
                            <a16:creationId xmlns:a16="http://schemas.microsoft.com/office/drawing/2014/main" id="{C61AE9D1-4447-DA27-D320-F545929A4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7FC776-585A-B6A1-BD41-F7B3C42E1074}"/>
              </a:ext>
            </a:extLst>
          </p:cNvPr>
          <p:cNvSpPr>
            <a:spLocks noGrp="1"/>
          </p:cNvSpPr>
          <p:nvPr>
            <p:ph type="sldNum" sz="quarter" idx="12"/>
          </p:nvPr>
        </p:nvSpPr>
        <p:spPr>
          <a:solidFill>
            <a:srgbClr val="009739"/>
          </a:solidFill>
        </p:spPr>
        <p:txBody>
          <a:bodyPr/>
          <a:lstStyle/>
          <a:p>
            <a:fld id="{F97EA6E0-ACB3-C744-814F-68814E5220CF}" type="slidenum">
              <a:rPr lang="en-US" smtClean="0"/>
              <a:t>9</a:t>
            </a:fld>
            <a:endParaRPr lang="en-US"/>
          </a:p>
        </p:txBody>
      </p:sp>
      <p:sp>
        <p:nvSpPr>
          <p:cNvPr id="4" name="标题 3">
            <a:extLst>
              <a:ext uri="{FF2B5EF4-FFF2-40B4-BE49-F238E27FC236}">
                <a16:creationId xmlns:a16="http://schemas.microsoft.com/office/drawing/2014/main" id="{5480C126-A91C-0517-18FC-E72AD4C49C98}"/>
              </a:ext>
            </a:extLst>
          </p:cNvPr>
          <p:cNvSpPr>
            <a:spLocks noGrp="1"/>
          </p:cNvSpPr>
          <p:nvPr>
            <p:ph type="title"/>
          </p:nvPr>
        </p:nvSpPr>
        <p:spPr>
          <a:xfrm>
            <a:off x="318072" y="727295"/>
            <a:ext cx="10945812" cy="552796"/>
          </a:xfrm>
        </p:spPr>
        <p:txBody>
          <a:bodyPr vert="horz"/>
          <a:lstStyle/>
          <a:p>
            <a:r>
              <a:rPr kumimoji="1" lang="en-GB" altLang="zh-CN" dirty="0">
                <a:solidFill>
                  <a:schemeClr val="bg2">
                    <a:lumMod val="10000"/>
                  </a:schemeClr>
                </a:solidFill>
                <a:latin typeface="Avenir Next" panose="020B0503020202020204" pitchFamily="34" charset="0"/>
                <a:cs typeface="Arial" panose="020B0604020202020204" pitchFamily="34" charset="0"/>
              </a:rPr>
              <a:t>Of all the products sold, which are the most popular in Sao Paolo?</a:t>
            </a:r>
          </a:p>
        </p:txBody>
      </p:sp>
      <p:sp>
        <p:nvSpPr>
          <p:cNvPr id="16" name="TextBox 144">
            <a:extLst>
              <a:ext uri="{FF2B5EF4-FFF2-40B4-BE49-F238E27FC236}">
                <a16:creationId xmlns:a16="http://schemas.microsoft.com/office/drawing/2014/main" id="{13BA19C8-3DDE-0CB8-3B7E-D8C1614EDDA1}"/>
              </a:ext>
            </a:extLst>
          </p:cNvPr>
          <p:cNvSpPr txBox="1"/>
          <p:nvPr/>
        </p:nvSpPr>
        <p:spPr>
          <a:xfrm>
            <a:off x="8624659" y="1830966"/>
            <a:ext cx="2870390" cy="3474470"/>
          </a:xfrm>
          <a:prstGeom prst="rect">
            <a:avLst/>
          </a:prstGeom>
          <a:noFill/>
          <a:ln w="19050">
            <a:solidFill>
              <a:srgbClr val="00B050"/>
            </a:solidFill>
          </a:ln>
        </p:spPr>
        <p:txBody>
          <a:bodyPr wrap="square" lIns="90000" anchor="ctr">
            <a:noAutofit/>
          </a:bodyPr>
          <a:lstStyle/>
          <a:p>
            <a:pPr>
              <a:lnSpc>
                <a:spcPct val="90000"/>
              </a:lnSpc>
            </a:pPr>
            <a:r>
              <a:rPr lang="en-US" altLang="zh-CN" sz="1500" b="1" dirty="0">
                <a:solidFill>
                  <a:srgbClr val="009739"/>
                </a:solidFill>
                <a:latin typeface="Avenir Next" panose="020B0503020202020204" pitchFamily="34" charset="0"/>
              </a:rPr>
              <a:t>While bed and bath products are sold the most by order quantity, beauty and health products generate the most revenue</a:t>
            </a:r>
          </a:p>
          <a:p>
            <a:pPr>
              <a:lnSpc>
                <a:spcPct val="90000"/>
              </a:lnSpc>
            </a:pPr>
            <a:r>
              <a:rPr lang="en-US" altLang="zh-CN" sz="1400" dirty="0">
                <a:solidFill>
                  <a:schemeClr val="bg2">
                    <a:lumMod val="10000"/>
                  </a:schemeClr>
                </a:solidFill>
                <a:latin typeface="Avenir Next" panose="020B0503020202020204" pitchFamily="34" charset="0"/>
              </a:rPr>
              <a:t>Given Sao Paolo has the most customers, we </a:t>
            </a:r>
            <a:r>
              <a:rPr lang="en-US" altLang="zh-CN" sz="1400" dirty="0" err="1">
                <a:solidFill>
                  <a:schemeClr val="bg2">
                    <a:lumMod val="10000"/>
                  </a:schemeClr>
                </a:solidFill>
                <a:latin typeface="Avenir Next" panose="020B0503020202020204" pitchFamily="34" charset="0"/>
              </a:rPr>
              <a:t>analysed</a:t>
            </a:r>
            <a:r>
              <a:rPr lang="en-US" altLang="zh-CN" sz="1400" dirty="0">
                <a:solidFill>
                  <a:schemeClr val="bg2">
                    <a:lumMod val="10000"/>
                  </a:schemeClr>
                </a:solidFill>
                <a:latin typeface="Avenir Next" panose="020B0503020202020204" pitchFamily="34" charset="0"/>
              </a:rPr>
              <a:t> the most popular product in terms of both number of orders and total revenue generated. Assuming homemakers and non-working adolescents and high schoolers are majority of the customer, it would explain the sale of health &amp; beauty products.</a:t>
            </a:r>
            <a:endParaRPr lang="en-US" sz="1400" dirty="0">
              <a:solidFill>
                <a:schemeClr val="bg2">
                  <a:lumMod val="10000"/>
                </a:schemeClr>
              </a:solidFill>
              <a:latin typeface="Avenir Next" panose="020B0503020202020204" pitchFamily="34" charset="0"/>
            </a:endParaRPr>
          </a:p>
        </p:txBody>
      </p:sp>
      <p:sp>
        <p:nvSpPr>
          <p:cNvPr id="19" name="Rectangle 18">
            <a:extLst>
              <a:ext uri="{FF2B5EF4-FFF2-40B4-BE49-F238E27FC236}">
                <a16:creationId xmlns:a16="http://schemas.microsoft.com/office/drawing/2014/main" id="{8FC87FA3-4790-B564-CF2C-74148D52705D}"/>
              </a:ext>
            </a:extLst>
          </p:cNvPr>
          <p:cNvSpPr/>
          <p:nvPr/>
        </p:nvSpPr>
        <p:spPr>
          <a:xfrm>
            <a:off x="1058779" y="1712816"/>
            <a:ext cx="108284" cy="2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5" name="Picture 4" descr="Chart, bar chart&#10;&#10;Description automatically generated">
            <a:extLst>
              <a:ext uri="{FF2B5EF4-FFF2-40B4-BE49-F238E27FC236}">
                <a16:creationId xmlns:a16="http://schemas.microsoft.com/office/drawing/2014/main" id="{27EAB3E2-5275-2FF0-96D8-87282F025841}"/>
              </a:ext>
            </a:extLst>
          </p:cNvPr>
          <p:cNvPicPr>
            <a:picLocks noChangeAspect="1"/>
          </p:cNvPicPr>
          <p:nvPr/>
        </p:nvPicPr>
        <p:blipFill>
          <a:blip r:embed="rId5"/>
          <a:stretch>
            <a:fillRect/>
          </a:stretch>
        </p:blipFill>
        <p:spPr>
          <a:xfrm>
            <a:off x="318072" y="1231899"/>
            <a:ext cx="8209168" cy="5072093"/>
          </a:xfrm>
          <a:prstGeom prst="rect">
            <a:avLst/>
          </a:prstGeom>
        </p:spPr>
      </p:pic>
    </p:spTree>
    <p:extLst>
      <p:ext uri="{BB962C8B-B14F-4D97-AF65-F5344CB8AC3E}">
        <p14:creationId xmlns:p14="http://schemas.microsoft.com/office/powerpoint/2010/main" val="40061026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00000">
              <a:srgbClr val="7F8EB0"/>
            </a:gs>
            <a:gs pos="0">
              <a:srgbClr val="001E60">
                <a:alpha val="80000"/>
              </a:srgbClr>
            </a:gs>
          </a:gsLst>
          <a:lin ang="27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演示文稿1" id="{74902783-0352-B043-AA28-550B874F7C56}" vid="{8B5DD26C-E7ED-2746-9E5C-D3B2F8D1E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11</TotalTime>
  <Words>674</Words>
  <Application>Microsoft Macintosh PowerPoint</Application>
  <PresentationFormat>Widescreen</PresentationFormat>
  <Paragraphs>61</Paragraphs>
  <Slides>11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Arial Nova Cond</vt:lpstr>
      <vt:lpstr>Avenir Black Oblique</vt:lpstr>
      <vt:lpstr>Avenir Book</vt:lpstr>
      <vt:lpstr>Avenir Next</vt:lpstr>
      <vt:lpstr>Calibri</vt:lpstr>
      <vt:lpstr>Courier New</vt:lpstr>
      <vt:lpstr>Office 主题​​</vt:lpstr>
      <vt:lpstr>think-cell 幻灯片</vt:lpstr>
      <vt:lpstr>Making Olist the Amazon of Brazil</vt:lpstr>
      <vt:lpstr>Problem Overview</vt:lpstr>
      <vt:lpstr>Has Olist been able to capture sales from 2016 to 2018?</vt:lpstr>
      <vt:lpstr>Which areas in Brazil generate the most orders?</vt:lpstr>
      <vt:lpstr>Are there enough sellers to fulfill the demands of the customers?</vt:lpstr>
      <vt:lpstr>Has Olist been able to maximise its synergized customer and seller network?</vt:lpstr>
      <vt:lpstr>Is there seasonality in terms of number of orders?</vt:lpstr>
      <vt:lpstr>Is there a particular time in the day, when orders are more?</vt:lpstr>
      <vt:lpstr>Of all the products sold, which are the most popular in Sao Paolo?</vt:lpstr>
      <vt:lpstr>Is the order value skewed by high priced items?</vt:lpstr>
      <vt:lpstr>Are all orders generated, profitable for Olist?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Zezhou Tang</dc:creator>
  <cp:lastModifiedBy>Sonakshi Gupta</cp:lastModifiedBy>
  <cp:revision>9</cp:revision>
  <dcterms:created xsi:type="dcterms:W3CDTF">2022-09-15T21:34:08Z</dcterms:created>
  <dcterms:modified xsi:type="dcterms:W3CDTF">2022-11-23T01:14:30Z</dcterms:modified>
</cp:coreProperties>
</file>